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341" r:id="rId5"/>
    <p:sldId id="263" r:id="rId6"/>
    <p:sldId id="277" r:id="rId7"/>
    <p:sldId id="278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5" r:id="rId17"/>
    <p:sldId id="287" r:id="rId18"/>
    <p:sldId id="342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288" r:id="rId28"/>
    <p:sldId id="289" r:id="rId29"/>
    <p:sldId id="295" r:id="rId30"/>
    <p:sldId id="290" r:id="rId31"/>
    <p:sldId id="311" r:id="rId32"/>
    <p:sldId id="312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4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22" r:id="rId53"/>
    <p:sldId id="324" r:id="rId54"/>
    <p:sldId id="323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43" r:id="rId63"/>
    <p:sldId id="344" r:id="rId64"/>
    <p:sldId id="345" r:id="rId65"/>
    <p:sldId id="272" r:id="rId66"/>
    <p:sldId id="274" r:id="rId67"/>
    <p:sldId id="27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21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91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149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673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670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250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517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12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266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246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544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6A9C-6962-44B7-87F6-4F9A191C6698}" type="datetimeFigureOut">
              <a:rPr lang="en-MY" smtClean="0"/>
              <a:t>5/2/2017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5C92-473B-4895-92D3-5A6FD068722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700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jap@ipgktb.edu.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3891"/>
            <a:ext cx="10109982" cy="1390218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EDUP3033</a:t>
            </a:r>
            <a:br>
              <a:rPr lang="en-GB" sz="4800" b="1" dirty="0" smtClean="0"/>
            </a:br>
            <a:r>
              <a:rPr lang="en-US" altLang="en-US" sz="4800" b="1" dirty="0" smtClean="0"/>
              <a:t>MURID DAN PEMBELAJARAN</a:t>
            </a:r>
            <a:endParaRPr lang="en-MY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95455"/>
            <a:ext cx="10109982" cy="3228254"/>
          </a:xfrm>
        </p:spPr>
        <p:txBody>
          <a:bodyPr>
            <a:normAutofit fontScale="32500" lnSpcReduction="20000"/>
          </a:bodyPr>
          <a:lstStyle/>
          <a:p>
            <a:r>
              <a:rPr lang="en-MY" sz="9800" dirty="0" err="1" smtClean="0"/>
              <a:t>Topik</a:t>
            </a:r>
            <a:r>
              <a:rPr lang="en-MY" sz="9800" dirty="0" smtClean="0"/>
              <a:t> 3: </a:t>
            </a:r>
            <a:endParaRPr lang="en-MY" sz="9800" dirty="0" smtClean="0"/>
          </a:p>
          <a:p>
            <a:r>
              <a:rPr lang="ms-MY" sz="9800" b="1" dirty="0" smtClean="0"/>
              <a:t>Perbezaan Individu dan Pembelajaran</a:t>
            </a:r>
          </a:p>
          <a:p>
            <a:endParaRPr lang="ms-MY" sz="40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s-MY" sz="6400" dirty="0" smtClean="0"/>
              <a:t>Pensyarah: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s-MY" sz="6400" b="1" dirty="0" smtClean="0"/>
              <a:t>Dr. Hj. Sajap Maswan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s-MY" sz="6400" b="1" dirty="0" smtClean="0">
                <a:hlinkClick r:id="rId2"/>
              </a:rPr>
              <a:t>sajap@ipgktb.edu.my</a:t>
            </a:r>
            <a:endParaRPr lang="ms-MY" sz="64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s-MY" sz="6400" b="1" dirty="0" smtClean="0"/>
              <a:t>012-4830474</a:t>
            </a:r>
            <a:endParaRPr lang="ms-MY" sz="6400" b="1" dirty="0"/>
          </a:p>
          <a:p>
            <a:pPr>
              <a:lnSpc>
                <a:spcPct val="120000"/>
              </a:lnSpc>
            </a:pPr>
            <a:r>
              <a:rPr lang="ms-MY" sz="4000" b="1" dirty="0" smtClean="0"/>
              <a:t> 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33507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 smtClean="0"/>
              <a:t>Faktor 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MY" b="1" u="sng" dirty="0" err="1" smtClean="0"/>
              <a:t>Faktor</a:t>
            </a:r>
            <a:r>
              <a:rPr lang="en-MY" b="1" u="sng" dirty="0" smtClean="0"/>
              <a:t> </a:t>
            </a:r>
            <a:r>
              <a:rPr lang="en-MY" b="1" u="sng" dirty="0"/>
              <a:t>Baka: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MY" dirty="0" smtClean="0"/>
              <a:t>1. </a:t>
            </a:r>
            <a:r>
              <a:rPr lang="en-MY" dirty="0" err="1" smtClean="0"/>
              <a:t>Fizikal</a:t>
            </a:r>
            <a:r>
              <a:rPr lang="en-MY" dirty="0" smtClean="0"/>
              <a:t> </a:t>
            </a:r>
            <a:r>
              <a:rPr lang="en-MY" dirty="0"/>
              <a:t>(Sheldon (1985</a:t>
            </a:r>
            <a:r>
              <a:rPr lang="en-MY" dirty="0" smtClean="0"/>
              <a:t>)</a:t>
            </a:r>
            <a:endParaRPr lang="en-MY" dirty="0"/>
          </a:p>
          <a:p>
            <a:pPr marL="0" indent="0">
              <a:lnSpc>
                <a:spcPct val="100000"/>
              </a:lnSpc>
              <a:buNone/>
            </a:pPr>
            <a:r>
              <a:rPr lang="en-MY" dirty="0"/>
              <a:t>•	</a:t>
            </a:r>
            <a:r>
              <a:rPr lang="en-MY" dirty="0" err="1"/>
              <a:t>Endomorf</a:t>
            </a:r>
            <a:r>
              <a:rPr lang="en-MY" dirty="0"/>
              <a:t> </a:t>
            </a:r>
            <a:r>
              <a:rPr lang="en-MY" dirty="0" smtClean="0"/>
              <a:t>- </a:t>
            </a:r>
            <a:r>
              <a:rPr lang="en-MY" dirty="0" err="1" smtClean="0"/>
              <a:t>bulat</a:t>
            </a:r>
            <a:r>
              <a:rPr lang="en-MY" dirty="0" smtClean="0"/>
              <a:t>/</a:t>
            </a:r>
            <a:r>
              <a:rPr lang="en-MY" dirty="0" err="1" smtClean="0"/>
              <a:t>gemuk</a:t>
            </a:r>
            <a:r>
              <a:rPr lang="en-MY" dirty="0" smtClean="0"/>
              <a:t>  </a:t>
            </a:r>
            <a:r>
              <a:rPr lang="en-MY" dirty="0"/>
              <a:t>(</a:t>
            </a:r>
            <a:r>
              <a:rPr lang="en-MY" dirty="0" err="1"/>
              <a:t>suka</a:t>
            </a:r>
            <a:r>
              <a:rPr lang="en-MY" dirty="0"/>
              <a:t> </a:t>
            </a:r>
            <a:r>
              <a:rPr lang="en-MY" dirty="0" err="1"/>
              <a:t>bergaul</a:t>
            </a:r>
            <a:r>
              <a:rPr lang="en-MY" dirty="0" smtClean="0"/>
              <a:t>)</a:t>
            </a:r>
            <a:endParaRPr lang="en-MY" dirty="0"/>
          </a:p>
          <a:p>
            <a:pPr marL="0" indent="0">
              <a:lnSpc>
                <a:spcPct val="100000"/>
              </a:lnSpc>
              <a:buNone/>
            </a:pPr>
            <a:r>
              <a:rPr lang="en-MY" dirty="0"/>
              <a:t>•	</a:t>
            </a:r>
            <a:r>
              <a:rPr lang="en-MY" dirty="0" err="1"/>
              <a:t>Mesomorf</a:t>
            </a:r>
            <a:r>
              <a:rPr lang="en-MY" dirty="0"/>
              <a:t> </a:t>
            </a:r>
            <a:r>
              <a:rPr lang="en-MY" dirty="0" smtClean="0"/>
              <a:t>- </a:t>
            </a:r>
            <a:r>
              <a:rPr lang="en-MY" dirty="0" err="1"/>
              <a:t>tegap</a:t>
            </a:r>
            <a:r>
              <a:rPr lang="en-MY" dirty="0"/>
              <a:t>/</a:t>
            </a:r>
            <a:r>
              <a:rPr lang="en-MY" dirty="0" err="1"/>
              <a:t>tampan</a:t>
            </a:r>
            <a:r>
              <a:rPr lang="en-MY" dirty="0"/>
              <a:t> (</a:t>
            </a:r>
            <a:r>
              <a:rPr lang="en-MY" dirty="0" err="1"/>
              <a:t>suka</a:t>
            </a:r>
            <a:r>
              <a:rPr lang="en-MY" dirty="0"/>
              <a:t> </a:t>
            </a:r>
            <a:r>
              <a:rPr lang="en-MY" dirty="0" err="1"/>
              <a:t>bersukan</a:t>
            </a:r>
            <a:r>
              <a:rPr lang="en-MY" dirty="0"/>
              <a:t>)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MY" dirty="0" smtClean="0"/>
              <a:t>•</a:t>
            </a:r>
            <a:r>
              <a:rPr lang="en-MY" dirty="0"/>
              <a:t>	</a:t>
            </a:r>
            <a:r>
              <a:rPr lang="en-MY" dirty="0" err="1"/>
              <a:t>Ektomorf</a:t>
            </a:r>
            <a:r>
              <a:rPr lang="en-MY" dirty="0"/>
              <a:t>   </a:t>
            </a:r>
            <a:r>
              <a:rPr lang="en-MY" dirty="0" smtClean="0"/>
              <a:t>- </a:t>
            </a:r>
            <a:r>
              <a:rPr lang="en-MY" dirty="0" err="1" smtClean="0"/>
              <a:t>kurus</a:t>
            </a:r>
            <a:r>
              <a:rPr lang="en-MY" dirty="0" smtClean="0"/>
              <a:t> </a:t>
            </a:r>
            <a:r>
              <a:rPr lang="en-MY" dirty="0"/>
              <a:t>(</a:t>
            </a:r>
            <a:r>
              <a:rPr lang="en-MY" dirty="0" err="1"/>
              <a:t>pendiam</a:t>
            </a:r>
            <a:r>
              <a:rPr lang="en-MY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672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/>
              <a:t>Faktor 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MY" b="1" u="sng" dirty="0" err="1"/>
              <a:t>Faktor</a:t>
            </a:r>
            <a:r>
              <a:rPr lang="en-MY" b="1" u="sng" dirty="0"/>
              <a:t> Baka:</a:t>
            </a:r>
          </a:p>
          <a:p>
            <a:pPr marL="0" indent="0">
              <a:buNone/>
            </a:pPr>
            <a:r>
              <a:rPr lang="en-US" dirty="0" smtClean="0"/>
              <a:t>2. Mental/</a:t>
            </a:r>
            <a:r>
              <a:rPr lang="en-US" dirty="0" err="1" smtClean="0"/>
              <a:t>kognitif</a:t>
            </a:r>
            <a:endParaRPr lang="en-MY" dirty="0"/>
          </a:p>
          <a:p>
            <a:pPr lvl="0"/>
            <a:r>
              <a:rPr lang="en-US" dirty="0"/>
              <a:t>kecerdasan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kebolehan</a:t>
            </a:r>
            <a:r>
              <a:rPr lang="en-US" dirty="0"/>
              <a:t> </a:t>
            </a:r>
            <a:r>
              <a:rPr lang="en-US" dirty="0" err="1"/>
              <a:t>intelek</a:t>
            </a:r>
            <a:r>
              <a:rPr lang="en-US" dirty="0"/>
              <a:t> </a:t>
            </a:r>
            <a:r>
              <a:rPr lang="en-US" dirty="0" err="1"/>
              <a:t>diwarisi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bapa</a:t>
            </a:r>
            <a:r>
              <a:rPr lang="en-US" dirty="0"/>
              <a:t>     </a:t>
            </a:r>
            <a:endParaRPr lang="en-MY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Emosi</a:t>
            </a:r>
            <a:endParaRPr lang="en-MY" dirty="0"/>
          </a:p>
          <a:p>
            <a:pPr lvl="0"/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diwarisi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bapa</a:t>
            </a:r>
            <a:r>
              <a:rPr lang="en-US" dirty="0"/>
              <a:t>   </a:t>
            </a:r>
            <a:r>
              <a:rPr lang="en-US" dirty="0" smtClean="0"/>
              <a:t>(</a:t>
            </a:r>
            <a:r>
              <a:rPr lang="en-US" dirty="0" err="1"/>
              <a:t>tenang</a:t>
            </a:r>
            <a:r>
              <a:rPr lang="en-US" dirty="0"/>
              <a:t>, </a:t>
            </a:r>
            <a:r>
              <a:rPr lang="en-US" dirty="0" err="1"/>
              <a:t>risau</a:t>
            </a:r>
            <a:r>
              <a:rPr lang="en-US" dirty="0"/>
              <a:t>, </a:t>
            </a:r>
            <a:r>
              <a:rPr lang="en-US" dirty="0" err="1"/>
              <a:t>merajuk</a:t>
            </a:r>
            <a:r>
              <a:rPr lang="en-US" dirty="0"/>
              <a:t>, </a:t>
            </a:r>
            <a:r>
              <a:rPr lang="en-US" dirty="0" err="1"/>
              <a:t>cemburu</a:t>
            </a:r>
            <a:r>
              <a:rPr lang="en-US" dirty="0"/>
              <a:t>, </a:t>
            </a:r>
            <a:r>
              <a:rPr lang="en-US" dirty="0" err="1"/>
              <a:t>sabar</a:t>
            </a:r>
            <a:r>
              <a:rPr lang="en-US" dirty="0"/>
              <a:t>, </a:t>
            </a:r>
            <a:r>
              <a:rPr lang="en-US" dirty="0" err="1"/>
              <a:t>ikhlas</a:t>
            </a:r>
            <a:r>
              <a:rPr lang="en-US" dirty="0"/>
              <a:t>, </a:t>
            </a:r>
            <a:r>
              <a:rPr lang="en-US" dirty="0" err="1"/>
              <a:t>pemarah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 </a:t>
            </a:r>
            <a:endParaRPr lang="en-MY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Bakat</a:t>
            </a:r>
            <a:endParaRPr lang="en-MY" i="1" dirty="0"/>
          </a:p>
          <a:p>
            <a:pPr lvl="0"/>
            <a:r>
              <a:rPr lang="en-US" dirty="0" err="1"/>
              <a:t>berkomunikasi</a:t>
            </a:r>
            <a:r>
              <a:rPr lang="en-US" dirty="0"/>
              <a:t> (</a:t>
            </a:r>
            <a:r>
              <a:rPr lang="en-US" dirty="0" err="1"/>
              <a:t>syarahan</a:t>
            </a:r>
            <a:r>
              <a:rPr lang="en-US" dirty="0"/>
              <a:t>, </a:t>
            </a:r>
            <a:r>
              <a:rPr lang="en-US" dirty="0" err="1"/>
              <a:t>pidato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</a:t>
            </a:r>
            <a:endParaRPr lang="en-MY" dirty="0"/>
          </a:p>
          <a:p>
            <a:pPr lvl="0"/>
            <a:r>
              <a:rPr lang="en-US" dirty="0" err="1"/>
              <a:t>kesenian</a:t>
            </a:r>
            <a:r>
              <a:rPr lang="en-US" dirty="0"/>
              <a:t>  -  </a:t>
            </a:r>
            <a:r>
              <a:rPr lang="en-US" dirty="0" err="1"/>
              <a:t>nyanyian</a:t>
            </a:r>
            <a:r>
              <a:rPr lang="en-US" dirty="0"/>
              <a:t>, </a:t>
            </a:r>
            <a:r>
              <a:rPr lang="en-US" dirty="0" err="1"/>
              <a:t>lakonan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MY" dirty="0"/>
          </a:p>
          <a:p>
            <a:pPr lvl="0"/>
            <a:r>
              <a:rPr lang="en-US" dirty="0" err="1"/>
              <a:t>bersukan</a:t>
            </a:r>
            <a:r>
              <a:rPr lang="en-US" dirty="0"/>
              <a:t>  -  </a:t>
            </a:r>
            <a:r>
              <a:rPr lang="en-US" dirty="0" err="1"/>
              <a:t>olahraga</a:t>
            </a:r>
            <a:r>
              <a:rPr lang="en-US" dirty="0"/>
              <a:t>, </a:t>
            </a:r>
            <a:r>
              <a:rPr lang="en-US" dirty="0" err="1"/>
              <a:t>permainan</a:t>
            </a: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498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/>
              <a:t>Faktor 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 smtClean="0"/>
              <a:t>Faktor</a:t>
            </a:r>
            <a:r>
              <a:rPr lang="en-US" b="1" u="sng" dirty="0" smtClean="0"/>
              <a:t> </a:t>
            </a:r>
            <a:r>
              <a:rPr lang="en-US" b="1" u="sng" dirty="0" err="1"/>
              <a:t>Persekitaran</a:t>
            </a:r>
            <a:r>
              <a:rPr lang="en-US" b="1" u="sng" dirty="0"/>
              <a:t> </a:t>
            </a:r>
            <a:endParaRPr lang="en-MY" b="1" u="sng" dirty="0"/>
          </a:p>
          <a:p>
            <a:pPr marL="363538" lvl="0" indent="-363538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 smtClean="0"/>
              <a:t>dilahirkan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tidak</a:t>
            </a:r>
            <a:r>
              <a:rPr lang="en-US" dirty="0"/>
              <a:t> normal  -  </a:t>
            </a:r>
            <a:r>
              <a:rPr lang="en-US" dirty="0" err="1"/>
              <a:t>kecacatan</a:t>
            </a:r>
            <a:r>
              <a:rPr lang="en-US" dirty="0"/>
              <a:t> </a:t>
            </a:r>
            <a:r>
              <a:rPr lang="en-US" dirty="0" err="1"/>
              <a:t>fizikal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mental </a:t>
            </a:r>
            <a:endParaRPr lang="en-MY" dirty="0"/>
          </a:p>
          <a:p>
            <a:pPr marL="0" indent="0">
              <a:buNone/>
            </a:pPr>
            <a:r>
              <a:rPr lang="fi-FI" dirty="0" smtClean="0"/>
              <a:t>2. Keluarga</a:t>
            </a:r>
          </a:p>
          <a:p>
            <a:pPr marL="538163" lvl="0" indent="-269875"/>
            <a:r>
              <a:rPr lang="fi-FI" dirty="0"/>
              <a:t>taraf ekonomi keluarga   (</a:t>
            </a:r>
            <a:r>
              <a:rPr lang="fi-FI" dirty="0" smtClean="0"/>
              <a:t>makanan/kemudahan pembelajaran)</a:t>
            </a:r>
          </a:p>
          <a:p>
            <a:pPr marL="538163" lvl="0" indent="-269875"/>
            <a:r>
              <a:rPr lang="fi-FI" dirty="0" smtClean="0"/>
              <a:t>didikan/asuhan </a:t>
            </a:r>
            <a:r>
              <a:rPr lang="fi-FI" dirty="0"/>
              <a:t>ibu bapa  (motivasi, keyakinan </a:t>
            </a:r>
            <a:r>
              <a:rPr lang="fi-FI" dirty="0" smtClean="0"/>
              <a:t>diri, </a:t>
            </a:r>
            <a:r>
              <a:rPr lang="en-US" dirty="0" err="1"/>
              <a:t>akhlak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      </a:t>
            </a:r>
            <a:endParaRPr lang="en-MY" dirty="0"/>
          </a:p>
          <a:p>
            <a:pPr marL="538163" lvl="0" indent="-269875"/>
            <a:endParaRPr lang="fi-FI" dirty="0" smtClean="0"/>
          </a:p>
          <a:p>
            <a:pPr marL="538163" lvl="0" indent="-269875"/>
            <a:endParaRPr lang="en-MY" dirty="0"/>
          </a:p>
          <a:p>
            <a:pPr marL="631825" indent="-363538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394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/>
              <a:t>Faktor 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Persekitaran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sambungan</a:t>
            </a:r>
            <a:r>
              <a:rPr lang="en-US" b="1" dirty="0" smtClean="0"/>
              <a:t>..)</a:t>
            </a:r>
            <a:endParaRPr lang="en-MY" b="1" dirty="0"/>
          </a:p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Rakan</a:t>
            </a:r>
            <a:r>
              <a:rPr lang="en-US" dirty="0" smtClean="0"/>
              <a:t> </a:t>
            </a:r>
            <a:r>
              <a:rPr lang="en-US" dirty="0" err="1"/>
              <a:t>sebaya</a:t>
            </a:r>
            <a:endParaRPr lang="en-US" dirty="0"/>
          </a:p>
          <a:p>
            <a:pPr marL="538163" lvl="0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                     </a:t>
            </a:r>
            <a:r>
              <a:rPr lang="en-US" dirty="0" err="1"/>
              <a:t>akhlak</a:t>
            </a:r>
            <a:r>
              <a:rPr lang="en-US" dirty="0"/>
              <a:t> </a:t>
            </a:r>
            <a:r>
              <a:rPr lang="en-US" dirty="0" err="1"/>
              <a:t>terpuji</a:t>
            </a:r>
            <a:r>
              <a:rPr lang="en-US" dirty="0"/>
              <a:t> </a:t>
            </a:r>
          </a:p>
          <a:p>
            <a:pPr marL="538163" lvl="0" indent="-269875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                    </a:t>
            </a:r>
            <a:r>
              <a:rPr lang="en-US" dirty="0" err="1"/>
              <a:t>keruntuhan</a:t>
            </a:r>
            <a:r>
              <a:rPr lang="en-US" dirty="0"/>
              <a:t> </a:t>
            </a:r>
            <a:r>
              <a:rPr lang="en-US" dirty="0" err="1" smtClean="0"/>
              <a:t>akhlak</a:t>
            </a:r>
            <a:endParaRPr lang="en-MY" dirty="0"/>
          </a:p>
          <a:p>
            <a:pPr marL="0" indent="0">
              <a:buNone/>
            </a:pPr>
            <a:r>
              <a:rPr lang="en-MY" dirty="0" smtClean="0"/>
              <a:t>4. </a:t>
            </a:r>
            <a:r>
              <a:rPr lang="en-MY" dirty="0" err="1" smtClean="0"/>
              <a:t>Sekolah</a:t>
            </a:r>
            <a:r>
              <a:rPr lang="en-MY" dirty="0"/>
              <a:t>	</a:t>
            </a:r>
            <a:endParaRPr lang="en-MY" dirty="0" smtClean="0"/>
          </a:p>
          <a:p>
            <a:pPr marL="538163" indent="-269875"/>
            <a:r>
              <a:rPr lang="en-MY" dirty="0" err="1" smtClean="0"/>
              <a:t>peraturan</a:t>
            </a:r>
            <a:r>
              <a:rPr lang="en-MY" dirty="0" smtClean="0"/>
              <a:t> </a:t>
            </a:r>
            <a:r>
              <a:rPr lang="en-MY" dirty="0" err="1"/>
              <a:t>disiplin</a:t>
            </a:r>
            <a:r>
              <a:rPr lang="en-MY" dirty="0"/>
              <a:t>, </a:t>
            </a:r>
            <a:r>
              <a:rPr lang="en-MY" dirty="0" err="1"/>
              <a:t>kepimpinan</a:t>
            </a:r>
            <a:r>
              <a:rPr lang="en-MY" dirty="0"/>
              <a:t> </a:t>
            </a:r>
            <a:r>
              <a:rPr lang="en-MY" dirty="0" err="1"/>
              <a:t>pengetua</a:t>
            </a:r>
            <a:r>
              <a:rPr lang="en-MY" dirty="0"/>
              <a:t>/guru </a:t>
            </a:r>
            <a:r>
              <a:rPr lang="en-MY" dirty="0" err="1"/>
              <a:t>besar</a:t>
            </a:r>
            <a:r>
              <a:rPr lang="en-MY" dirty="0"/>
              <a:t> </a:t>
            </a:r>
          </a:p>
          <a:p>
            <a:pPr marL="0" indent="0">
              <a:buNone/>
            </a:pPr>
            <a:endParaRPr lang="en-MY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29953" y="2581835"/>
            <a:ext cx="1438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29953" y="3146612"/>
            <a:ext cx="1452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 smtClean="0"/>
              <a:t>Implikasi 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err="1" smtClean="0"/>
              <a:t>Implikasi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Perbezaan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Individu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Terhadap</a:t>
            </a:r>
            <a:r>
              <a:rPr lang="en-US" b="1" u="sng" dirty="0" smtClean="0"/>
              <a:t> Proses </a:t>
            </a:r>
            <a:r>
              <a:rPr lang="en-US" b="1" u="sng" dirty="0" err="1" smtClean="0"/>
              <a:t>PdP</a:t>
            </a: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Kebolehan</a:t>
            </a:r>
            <a:r>
              <a:rPr lang="en-US" dirty="0" smtClean="0"/>
              <a:t> </a:t>
            </a:r>
            <a:r>
              <a:rPr lang="en-US" dirty="0" err="1"/>
              <a:t>kognitif</a:t>
            </a:r>
            <a:r>
              <a:rPr lang="en-US" dirty="0"/>
              <a:t>/mental:</a:t>
            </a:r>
          </a:p>
          <a:p>
            <a:pPr marL="538163" indent="93663"/>
            <a:r>
              <a:rPr lang="en-US" dirty="0" smtClean="0"/>
              <a:t>	</a:t>
            </a:r>
            <a:r>
              <a:rPr lang="en-US" dirty="0" err="1" smtClean="0"/>
              <a:t>cerdas</a:t>
            </a:r>
            <a:r>
              <a:rPr lang="en-US" dirty="0" smtClean="0"/>
              <a:t>                    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538163" indent="93663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sederhana</a:t>
            </a:r>
            <a:r>
              <a:rPr lang="en-US" dirty="0" smtClean="0"/>
              <a:t>              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pPr marL="538163" indent="93663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lemah</a:t>
            </a:r>
            <a:r>
              <a:rPr lang="en-US" dirty="0" smtClean="0"/>
              <a:t>                     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</a:p>
          <a:p>
            <a:pPr marL="538163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Kesediaan</a:t>
            </a:r>
            <a:r>
              <a:rPr lang="en-US" dirty="0" smtClean="0"/>
              <a:t> </a:t>
            </a:r>
            <a:r>
              <a:rPr lang="en-US" dirty="0" err="1"/>
              <a:t>belajar</a:t>
            </a:r>
            <a:r>
              <a:rPr lang="en-US" dirty="0"/>
              <a:t>:</a:t>
            </a:r>
            <a:endParaRPr lang="en-MY" dirty="0"/>
          </a:p>
          <a:p>
            <a:pPr marL="901700"/>
            <a:r>
              <a:rPr lang="en-MY" dirty="0" err="1" smtClean="0"/>
              <a:t>Pengalaman</a:t>
            </a:r>
            <a:r>
              <a:rPr lang="en-MY" dirty="0" smtClean="0"/>
              <a:t>  </a:t>
            </a:r>
            <a:r>
              <a:rPr lang="en-MY" dirty="0"/>
              <a:t>(</a:t>
            </a:r>
            <a:r>
              <a:rPr lang="en-MY" dirty="0" err="1"/>
              <a:t>pendedahan</a:t>
            </a:r>
            <a:r>
              <a:rPr lang="en-MY" dirty="0"/>
              <a:t> – </a:t>
            </a:r>
            <a:r>
              <a:rPr lang="en-MY" dirty="0" err="1"/>
              <a:t>lawatan</a:t>
            </a:r>
            <a:r>
              <a:rPr lang="en-MY" dirty="0"/>
              <a:t>,   media </a:t>
            </a:r>
            <a:r>
              <a:rPr lang="en-MY" dirty="0" err="1"/>
              <a:t>massa</a:t>
            </a:r>
            <a:r>
              <a:rPr lang="en-MY" dirty="0"/>
              <a:t> </a:t>
            </a:r>
            <a:r>
              <a:rPr lang="en-MY" dirty="0" err="1" smtClean="0"/>
              <a:t>dll</a:t>
            </a:r>
            <a:r>
              <a:rPr lang="en-MY" dirty="0" smtClean="0"/>
              <a:t>)</a:t>
            </a:r>
          </a:p>
          <a:p>
            <a:pPr marL="901700"/>
            <a:r>
              <a:rPr lang="en-US" dirty="0" err="1" smtClean="0"/>
              <a:t>Kematangan</a:t>
            </a: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en-US" dirty="0" err="1"/>
              <a:t>didikan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 smtClean="0"/>
              <a:t>bapa</a:t>
            </a:r>
            <a:r>
              <a:rPr lang="en-US" dirty="0" smtClean="0"/>
              <a:t>)</a:t>
            </a:r>
            <a:endParaRPr lang="en-MY" dirty="0"/>
          </a:p>
          <a:p>
            <a:pPr marL="901700"/>
            <a:r>
              <a:rPr lang="en-US" dirty="0" smtClean="0"/>
              <a:t>Kecerdasan   </a:t>
            </a:r>
            <a:r>
              <a:rPr lang="en-US" dirty="0"/>
              <a:t>(</a:t>
            </a:r>
            <a:r>
              <a:rPr lang="en-US" dirty="0" err="1" smtClean="0"/>
              <a:t>baka</a:t>
            </a:r>
            <a:r>
              <a:rPr lang="en-US" dirty="0" smtClean="0"/>
              <a:t>)</a:t>
            </a:r>
            <a:endParaRPr lang="en-MY" dirty="0"/>
          </a:p>
          <a:p>
            <a:pPr marL="901700"/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/>
              <a:t>pembelajaran</a:t>
            </a:r>
            <a:endParaRPr lang="en-MY" dirty="0"/>
          </a:p>
          <a:p>
            <a:pPr marL="538163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35823" y="2454834"/>
            <a:ext cx="1048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1318" y="2859315"/>
            <a:ext cx="793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05517" y="3321850"/>
            <a:ext cx="1479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/>
              <a:t>Implikasi Perbezaan Individu</a:t>
            </a:r>
            <a:endParaRPr lang="en-MY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86752" y="1274768"/>
            <a:ext cx="97670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Implikasi</a:t>
            </a:r>
            <a:r>
              <a:rPr lang="en-US" b="1" u="sng" dirty="0"/>
              <a:t> </a:t>
            </a:r>
            <a:r>
              <a:rPr lang="en-US" b="1" u="sng" dirty="0" err="1"/>
              <a:t>Perbezaan</a:t>
            </a:r>
            <a:r>
              <a:rPr lang="en-US" b="1" u="sng" dirty="0"/>
              <a:t> </a:t>
            </a:r>
            <a:r>
              <a:rPr lang="en-US" b="1" u="sng" dirty="0" err="1"/>
              <a:t>Individu</a:t>
            </a:r>
            <a:r>
              <a:rPr lang="en-US" b="1" u="sng" dirty="0"/>
              <a:t> </a:t>
            </a:r>
            <a:r>
              <a:rPr lang="en-US" b="1" u="sng" dirty="0" err="1"/>
              <a:t>Terhadap</a:t>
            </a:r>
            <a:r>
              <a:rPr lang="en-US" b="1" u="sng" dirty="0"/>
              <a:t> Proses </a:t>
            </a:r>
            <a:r>
              <a:rPr lang="en-US" b="1" u="sng" dirty="0" err="1"/>
              <a:t>PdP</a:t>
            </a:r>
            <a:endParaRPr lang="en-US" b="1" u="sng" dirty="0"/>
          </a:p>
          <a:p>
            <a:pPr marL="0" indent="0">
              <a:buNone/>
            </a:pPr>
            <a:r>
              <a:rPr lang="en-MY" dirty="0" smtClean="0"/>
              <a:t>3. </a:t>
            </a:r>
            <a:r>
              <a:rPr lang="en-MY" dirty="0" err="1" smtClean="0"/>
              <a:t>Kesediaan</a:t>
            </a:r>
            <a:r>
              <a:rPr lang="en-MY" dirty="0" smtClean="0"/>
              <a:t> </a:t>
            </a:r>
            <a:r>
              <a:rPr lang="en-MY" dirty="0" err="1" smtClean="0"/>
              <a:t>psikomotor</a:t>
            </a:r>
            <a:r>
              <a:rPr lang="en-MY" dirty="0" smtClean="0"/>
              <a:t>:</a:t>
            </a:r>
            <a:endParaRPr lang="en-MY" dirty="0"/>
          </a:p>
          <a:p>
            <a:pPr marL="363538" indent="0">
              <a:buNone/>
            </a:pPr>
            <a:r>
              <a:rPr lang="en-MY" dirty="0" err="1" smtClean="0"/>
              <a:t>kematangan</a:t>
            </a:r>
            <a:r>
              <a:rPr lang="en-MY" dirty="0" smtClean="0"/>
              <a:t>                 </a:t>
            </a:r>
            <a:r>
              <a:rPr lang="en-MY" dirty="0" err="1" smtClean="0"/>
              <a:t>koordinasi</a:t>
            </a:r>
            <a:r>
              <a:rPr lang="en-MY" dirty="0" smtClean="0"/>
              <a:t> </a:t>
            </a:r>
            <a:r>
              <a:rPr lang="en-MY" dirty="0" err="1" smtClean="0"/>
              <a:t>otot</a:t>
            </a:r>
            <a:r>
              <a:rPr lang="en-MY" dirty="0"/>
              <a:t> </a:t>
            </a:r>
            <a:r>
              <a:rPr lang="en-MY" dirty="0" smtClean="0"/>
              <a:t>(</a:t>
            </a:r>
            <a:r>
              <a:rPr lang="en-MY" dirty="0" err="1" smtClean="0"/>
              <a:t>aktiviti</a:t>
            </a:r>
            <a:r>
              <a:rPr lang="en-MY" dirty="0" smtClean="0"/>
              <a:t> </a:t>
            </a:r>
            <a:r>
              <a:rPr lang="en-MY" dirty="0"/>
              <a:t>PJ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sukan</a:t>
            </a:r>
            <a:r>
              <a:rPr lang="en-MY" dirty="0"/>
              <a:t>)       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 smtClean="0"/>
              <a:t>4. </a:t>
            </a:r>
            <a:r>
              <a:rPr lang="en-MY" dirty="0" err="1"/>
              <a:t>Perbezaan</a:t>
            </a:r>
            <a:r>
              <a:rPr lang="en-MY" dirty="0"/>
              <a:t> </a:t>
            </a:r>
            <a:r>
              <a:rPr lang="en-MY" dirty="0" err="1"/>
              <a:t>jantina</a:t>
            </a:r>
            <a:r>
              <a:rPr lang="en-MY" dirty="0"/>
              <a:t>:</a:t>
            </a:r>
          </a:p>
          <a:p>
            <a:pPr marL="363538" indent="0">
              <a:buNone/>
            </a:pPr>
            <a:r>
              <a:rPr lang="en-MY" dirty="0" err="1" smtClean="0"/>
              <a:t>kadar</a:t>
            </a:r>
            <a:r>
              <a:rPr lang="en-MY" dirty="0" smtClean="0"/>
              <a:t> </a:t>
            </a:r>
            <a:r>
              <a:rPr lang="en-MY" dirty="0" err="1"/>
              <a:t>pertumbuhan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yang </a:t>
            </a:r>
            <a:r>
              <a:rPr lang="en-MY" dirty="0" err="1"/>
              <a:t>berbeza</a:t>
            </a:r>
            <a:r>
              <a:rPr lang="en-MY" dirty="0"/>
              <a:t>  -  murid </a:t>
            </a:r>
            <a:r>
              <a:rPr lang="en-MY" dirty="0" err="1"/>
              <a:t>lelaki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perempuan</a:t>
            </a:r>
            <a:endParaRPr lang="en-MY" dirty="0"/>
          </a:p>
          <a:p>
            <a:pPr marL="449263" indent="-85725"/>
            <a:r>
              <a:rPr lang="en-MY" dirty="0" smtClean="0"/>
              <a:t>  (</a:t>
            </a:r>
            <a:r>
              <a:rPr lang="en-MY" dirty="0" err="1"/>
              <a:t>penguasaan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,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 smtClean="0"/>
              <a:t>PdP</a:t>
            </a:r>
            <a:r>
              <a:rPr lang="en-MY" dirty="0" smtClean="0"/>
              <a:t>)</a:t>
            </a:r>
            <a:endParaRPr lang="en-MY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Kesediaan psikomotor: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47886" y="2510971"/>
            <a:ext cx="1132114" cy="145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/>
              <a:t>Implikasi 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Implikasi</a:t>
            </a:r>
            <a:r>
              <a:rPr lang="en-US" b="1" u="sng" dirty="0"/>
              <a:t> </a:t>
            </a:r>
            <a:r>
              <a:rPr lang="en-US" b="1" u="sng" dirty="0" err="1"/>
              <a:t>Perbezaan</a:t>
            </a:r>
            <a:r>
              <a:rPr lang="en-US" b="1" u="sng" dirty="0"/>
              <a:t> </a:t>
            </a:r>
            <a:r>
              <a:rPr lang="en-US" b="1" u="sng" dirty="0" err="1"/>
              <a:t>Individu</a:t>
            </a:r>
            <a:r>
              <a:rPr lang="en-US" b="1" u="sng" dirty="0"/>
              <a:t> </a:t>
            </a:r>
            <a:r>
              <a:rPr lang="en-US" b="1" u="sng" dirty="0" err="1"/>
              <a:t>Terhadap</a:t>
            </a:r>
            <a:r>
              <a:rPr lang="en-US" b="1" u="sng" dirty="0"/>
              <a:t> Proses </a:t>
            </a:r>
            <a:r>
              <a:rPr lang="en-US" b="1" u="sng" dirty="0" err="1"/>
              <a:t>PdP</a:t>
            </a: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Perbezaan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                   </a:t>
            </a:r>
            <a:r>
              <a:rPr lang="en-US" dirty="0" err="1"/>
              <a:t>tumpuan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 </a:t>
            </a:r>
            <a:r>
              <a:rPr lang="en-US" dirty="0" err="1"/>
              <a:t>pelajaran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035425" indent="-4035425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             </a:t>
            </a:r>
            <a:r>
              <a:rPr lang="en-US" dirty="0" err="1" smtClean="0"/>
              <a:t>tumpuan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     </a:t>
            </a:r>
            <a:r>
              <a:rPr lang="en-US" dirty="0" err="1" smtClean="0"/>
              <a:t>terganggu</a:t>
            </a:r>
            <a:r>
              <a:rPr lang="en-US" dirty="0" smtClean="0"/>
              <a:t> (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)                         </a:t>
            </a: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54286" y="2554514"/>
            <a:ext cx="13498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30801" y="3606800"/>
            <a:ext cx="965199" cy="7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/>
              <a:t>Implikasi 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Implikasi</a:t>
            </a:r>
            <a:r>
              <a:rPr lang="en-US" b="1" u="sng" dirty="0"/>
              <a:t> </a:t>
            </a:r>
            <a:r>
              <a:rPr lang="en-US" b="1" u="sng" dirty="0" err="1"/>
              <a:t>Perbezaan</a:t>
            </a:r>
            <a:r>
              <a:rPr lang="en-US" b="1" u="sng" dirty="0"/>
              <a:t> </a:t>
            </a:r>
            <a:r>
              <a:rPr lang="en-US" b="1" u="sng" dirty="0" err="1"/>
              <a:t>Individu</a:t>
            </a:r>
            <a:r>
              <a:rPr lang="en-US" b="1" u="sng" dirty="0"/>
              <a:t> </a:t>
            </a:r>
            <a:r>
              <a:rPr lang="en-US" b="1" u="sng" dirty="0" err="1"/>
              <a:t>Terhadap</a:t>
            </a:r>
            <a:r>
              <a:rPr lang="en-US" b="1" u="sng" dirty="0"/>
              <a:t> Proses </a:t>
            </a:r>
            <a:r>
              <a:rPr lang="en-US" b="1" u="sng" dirty="0" err="1"/>
              <a:t>PdP</a:t>
            </a: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/>
              <a:t>Perbezaan</a:t>
            </a:r>
            <a:r>
              <a:rPr lang="en-US" dirty="0"/>
              <a:t> </a:t>
            </a:r>
            <a:r>
              <a:rPr lang="en-US" dirty="0" err="1"/>
              <a:t>personaliti</a:t>
            </a:r>
            <a:r>
              <a:rPr lang="en-US" dirty="0"/>
              <a:t> </a:t>
            </a:r>
            <a:endParaRPr lang="en-US" dirty="0" smtClean="0"/>
          </a:p>
          <a:p>
            <a:pPr marL="449263" indent="-187325"/>
            <a:r>
              <a:rPr lang="en-US" dirty="0" smtClean="0"/>
              <a:t>  </a:t>
            </a:r>
            <a:r>
              <a:rPr lang="en-US" dirty="0" err="1" smtClean="0"/>
              <a:t>Ekstrovert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aktif</a:t>
            </a:r>
            <a:r>
              <a:rPr lang="en-US" dirty="0"/>
              <a:t>) </a:t>
            </a:r>
            <a:endParaRPr lang="en-US" dirty="0" smtClean="0"/>
          </a:p>
          <a:p>
            <a:pPr marL="449263" indent="-187325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Introvert   (</a:t>
            </a:r>
            <a:r>
              <a:rPr lang="en-US" dirty="0" err="1"/>
              <a:t>pasif</a:t>
            </a:r>
            <a:r>
              <a:rPr lang="en-US" dirty="0" smtClean="0"/>
              <a:t>)</a:t>
            </a:r>
          </a:p>
          <a:p>
            <a:pPr marL="623888" indent="-361950"/>
            <a:r>
              <a:rPr lang="en-US" dirty="0" err="1" smtClean="0"/>
              <a:t>Ambivert</a:t>
            </a:r>
            <a:r>
              <a:rPr lang="en-US" dirty="0" smtClean="0"/>
              <a:t> </a:t>
            </a:r>
            <a:r>
              <a:rPr lang="en-US" dirty="0"/>
              <a:t>(split personality</a:t>
            </a:r>
            <a:r>
              <a:rPr lang="en-US" dirty="0" smtClean="0"/>
              <a:t>)-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ekstrovert</a:t>
            </a:r>
            <a:r>
              <a:rPr lang="en-US" dirty="0" smtClean="0"/>
              <a:t> &amp;introvert</a:t>
            </a:r>
          </a:p>
          <a:p>
            <a:pPr marL="261938" indent="0">
              <a:buNone/>
            </a:pPr>
            <a:endParaRPr lang="en-MY" dirty="0"/>
          </a:p>
          <a:p>
            <a:pPr marL="261938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649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818" y="500062"/>
            <a:ext cx="10515600" cy="1325563"/>
          </a:xfrm>
        </p:spPr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664" y="1825625"/>
            <a:ext cx="9553135" cy="4351338"/>
          </a:xfrm>
        </p:spPr>
        <p:txBody>
          <a:bodyPr/>
          <a:lstStyle/>
          <a:p>
            <a:pPr marL="0" indent="0">
              <a:buNone/>
            </a:pPr>
            <a:r>
              <a:rPr lang="en-MY" b="1" dirty="0" err="1" smtClean="0"/>
              <a:t>Refleksi</a:t>
            </a:r>
            <a:r>
              <a:rPr lang="en-MY" b="1" dirty="0" smtClean="0"/>
              <a:t>…</a:t>
            </a:r>
          </a:p>
          <a:p>
            <a:pPr marL="0" indent="0">
              <a:buNone/>
            </a:pPr>
            <a:r>
              <a:rPr lang="en-MY" dirty="0" smtClean="0"/>
              <a:t>Dari </a:t>
            </a:r>
            <a:r>
              <a:rPr lang="en-MY" dirty="0" err="1" smtClean="0"/>
              <a:t>pengalaman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bersama</a:t>
            </a:r>
            <a:r>
              <a:rPr lang="en-MY" dirty="0" smtClean="0"/>
              <a:t> </a:t>
            </a:r>
            <a:r>
              <a:rPr lang="en-MY" dirty="0" err="1" smtClean="0"/>
              <a:t>rakan-rakan</a:t>
            </a:r>
            <a:r>
              <a:rPr lang="en-MY" dirty="0" smtClean="0"/>
              <a:t> </a:t>
            </a:r>
            <a:r>
              <a:rPr lang="en-MY" dirty="0" err="1" smtClean="0"/>
              <a:t>semasa</a:t>
            </a:r>
            <a:r>
              <a:rPr lang="en-MY" dirty="0" smtClean="0"/>
              <a:t> di </a:t>
            </a:r>
            <a:r>
              <a:rPr lang="en-MY" dirty="0" err="1" smtClean="0"/>
              <a:t>sekolah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pendapat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apakah</a:t>
            </a:r>
            <a:r>
              <a:rPr lang="en-MY" dirty="0" smtClean="0"/>
              <a:t> </a:t>
            </a:r>
            <a:r>
              <a:rPr lang="en-MY" dirty="0" err="1" smtClean="0"/>
              <a:t>faktor</a:t>
            </a:r>
            <a:r>
              <a:rPr lang="en-MY" dirty="0" smtClean="0"/>
              <a:t> yang </a:t>
            </a:r>
            <a:r>
              <a:rPr lang="en-MY" dirty="0" err="1" smtClean="0"/>
              <a:t>sangat</a:t>
            </a:r>
            <a:r>
              <a:rPr lang="en-MY" dirty="0" smtClean="0"/>
              <a:t> </a:t>
            </a:r>
            <a:r>
              <a:rPr lang="en-MY" dirty="0" err="1" smtClean="0"/>
              <a:t>mempengaruhi</a:t>
            </a:r>
            <a:r>
              <a:rPr lang="en-MY" dirty="0" smtClean="0"/>
              <a:t> </a:t>
            </a:r>
            <a:r>
              <a:rPr lang="en-MY" dirty="0" err="1" smtClean="0"/>
              <a:t>kejayaan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kegagalan</a:t>
            </a:r>
            <a:r>
              <a:rPr lang="en-MY" dirty="0" smtClean="0"/>
              <a:t> </a:t>
            </a:r>
            <a:r>
              <a:rPr lang="en-MY" dirty="0" err="1" smtClean="0"/>
              <a:t>mereka</a:t>
            </a:r>
            <a:r>
              <a:rPr lang="en-MY" dirty="0" smtClean="0"/>
              <a:t>. </a:t>
            </a:r>
            <a:r>
              <a:rPr lang="en-MY" dirty="0" err="1" smtClean="0"/>
              <a:t>Faktor</a:t>
            </a:r>
            <a:r>
              <a:rPr lang="en-MY" dirty="0" smtClean="0"/>
              <a:t> </a:t>
            </a:r>
            <a:r>
              <a:rPr lang="en-MY" dirty="0" err="1" smtClean="0"/>
              <a:t>baka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persekitaran</a:t>
            </a:r>
            <a:r>
              <a:rPr lang="en-MY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6015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(STERNBERG 1984)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07" y="1881043"/>
            <a:ext cx="97328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 smtClean="0"/>
              <a:t>                 </a:t>
            </a:r>
            <a:r>
              <a:rPr lang="en-MY" b="1" dirty="0" err="1" smtClean="0"/>
              <a:t>Latar</a:t>
            </a:r>
            <a:r>
              <a:rPr lang="en-MY" b="1" dirty="0" smtClean="0"/>
              <a:t> </a:t>
            </a:r>
            <a:r>
              <a:rPr lang="en-MY" b="1" dirty="0" err="1" smtClean="0"/>
              <a:t>belakang</a:t>
            </a:r>
            <a:r>
              <a:rPr lang="en-MY" b="1" dirty="0" smtClean="0"/>
              <a:t> </a:t>
            </a:r>
          </a:p>
          <a:p>
            <a:pPr marL="0" indent="0">
              <a:buNone/>
            </a:pPr>
            <a:r>
              <a:rPr lang="en-MY" b="1" dirty="0" smtClean="0"/>
              <a:t>                 Robert </a:t>
            </a:r>
            <a:r>
              <a:rPr lang="en-MY" b="1" dirty="0"/>
              <a:t>J. </a:t>
            </a:r>
            <a:r>
              <a:rPr lang="en-MY" b="1" dirty="0" smtClean="0"/>
              <a:t>Sternberg</a:t>
            </a:r>
          </a:p>
          <a:p>
            <a:pPr marL="0" indent="0">
              <a:buNone/>
            </a:pPr>
            <a:endParaRPr lang="en-MY" b="1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obert j. ster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61" y="2047001"/>
            <a:ext cx="2787938" cy="40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0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378" y="1082578"/>
            <a:ext cx="9440594" cy="858764"/>
          </a:xfrm>
        </p:spPr>
        <p:txBody>
          <a:bodyPr/>
          <a:lstStyle/>
          <a:p>
            <a:r>
              <a:rPr lang="en-MY" b="1" dirty="0" err="1" smtClean="0"/>
              <a:t>Hasil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378" y="1825625"/>
            <a:ext cx="9820422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ms-MY" dirty="0"/>
              <a:t>Menghuraikan aspek-aspek perbezaan individu dalam </a:t>
            </a:r>
            <a:r>
              <a:rPr lang="ms-MY" dirty="0" smtClean="0"/>
              <a:t>PdP: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ms-MY" dirty="0" smtClean="0"/>
              <a:t>Aspek-aspek </a:t>
            </a:r>
            <a:r>
              <a:rPr lang="ms-MY" dirty="0"/>
              <a:t>perbezaan individu</a:t>
            </a:r>
            <a:r>
              <a:rPr lang="ms-MY" dirty="0" smtClean="0"/>
              <a:t>:</a:t>
            </a:r>
          </a:p>
          <a:p>
            <a:pPr marL="442913" lvl="0" indent="-442913">
              <a:buNone/>
            </a:pPr>
            <a:r>
              <a:rPr lang="ms-MY" dirty="0" smtClean="0"/>
              <a:t>   - fizikal, kognitif, sosio emosi, latar </a:t>
            </a:r>
            <a:r>
              <a:rPr lang="ms-MY" dirty="0"/>
              <a:t>belakang </a:t>
            </a:r>
            <a:r>
              <a:rPr lang="ms-MY" dirty="0" smtClean="0"/>
              <a:t>murid, murid </a:t>
            </a:r>
            <a:r>
              <a:rPr lang="ms-MY" dirty="0"/>
              <a:t>berkeperluan pendidikan </a:t>
            </a:r>
            <a:r>
              <a:rPr lang="ms-MY" dirty="0" smtClean="0"/>
              <a:t>khas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s-MY" dirty="0" smtClean="0"/>
              <a:t>Aspek Kecerdasan  </a:t>
            </a:r>
            <a:r>
              <a:rPr lang="ms-MY" dirty="0"/>
              <a:t>- Teori Kecerdasan Sternberg - Teori Kecerdasan Pelbagai Howard Gardner  - Teori  Kecerdasan Emosi </a:t>
            </a:r>
            <a:r>
              <a:rPr lang="ms-MY" dirty="0" smtClean="0"/>
              <a:t>Goleman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ms-MY" dirty="0" smtClean="0"/>
              <a:t>Implikasi  </a:t>
            </a:r>
            <a:r>
              <a:rPr lang="ms-MY" dirty="0"/>
              <a:t>perbezaan individu terhadap  pengajaran dan pembelajaran </a:t>
            </a:r>
            <a:r>
              <a:rPr lang="ms-MY" dirty="0" smtClean="0"/>
              <a:t>termasuk murid berkeperluan </a:t>
            </a:r>
            <a:r>
              <a:rPr lang="ms-MY" dirty="0"/>
              <a:t>pendidikan </a:t>
            </a:r>
            <a:r>
              <a:rPr lang="ms-MY" dirty="0" smtClean="0"/>
              <a:t>khas.</a:t>
            </a:r>
            <a:endParaRPr lang="ms-MY" dirty="0"/>
          </a:p>
          <a:p>
            <a:pPr marL="0" lv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69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(STERNBERG 1984)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 err="1" smtClean="0"/>
              <a:t>Latar</a:t>
            </a:r>
            <a:r>
              <a:rPr lang="en-MY" dirty="0" smtClean="0"/>
              <a:t> </a:t>
            </a:r>
            <a:r>
              <a:rPr lang="en-MY" dirty="0" err="1" smtClean="0"/>
              <a:t>belakang</a:t>
            </a:r>
            <a:r>
              <a:rPr lang="en-MY" dirty="0" smtClean="0"/>
              <a:t> Sternberg:</a:t>
            </a:r>
          </a:p>
          <a:p>
            <a:r>
              <a:rPr lang="en-MY" dirty="0" smtClean="0"/>
              <a:t>Robert </a:t>
            </a:r>
            <a:r>
              <a:rPr lang="en-MY" dirty="0"/>
              <a:t>J. Sternberg </a:t>
            </a:r>
            <a:r>
              <a:rPr lang="en-MY" dirty="0" err="1"/>
              <a:t>dilahirkan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8 </a:t>
            </a:r>
            <a:r>
              <a:rPr lang="en-MY" dirty="0" err="1"/>
              <a:t>Disember</a:t>
            </a:r>
            <a:r>
              <a:rPr lang="en-MY" dirty="0"/>
              <a:t> 1949 di Pennsylvania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berkerakyatan</a:t>
            </a:r>
            <a:r>
              <a:rPr lang="en-MY" dirty="0"/>
              <a:t> </a:t>
            </a:r>
            <a:r>
              <a:rPr lang="en-MY" dirty="0" smtClean="0"/>
              <a:t>Amerika.</a:t>
            </a:r>
          </a:p>
          <a:p>
            <a:r>
              <a:rPr lang="en-MY" dirty="0" err="1" smtClean="0"/>
              <a:t>Bidang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diceburi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psychometrician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Dekan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Fakulti</a:t>
            </a:r>
            <a:r>
              <a:rPr lang="en-MY" dirty="0"/>
              <a:t> </a:t>
            </a:r>
            <a:r>
              <a:rPr lang="en-MY" dirty="0" err="1"/>
              <a:t>Seni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di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smtClean="0"/>
              <a:t>Tufts.</a:t>
            </a:r>
          </a:p>
          <a:p>
            <a:r>
              <a:rPr lang="en-MY" dirty="0" err="1" smtClean="0"/>
              <a:t>Beliau</a:t>
            </a:r>
            <a:r>
              <a:rPr lang="en-MY" dirty="0" smtClean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smtClean="0"/>
              <a:t>professor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psikologi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pendidikan</a:t>
            </a:r>
            <a:r>
              <a:rPr lang="en-MY" dirty="0"/>
              <a:t> di </a:t>
            </a:r>
            <a:r>
              <a:rPr lang="en-MY" dirty="0" err="1" smtClean="0"/>
              <a:t>beberapa</a:t>
            </a:r>
            <a:r>
              <a:rPr lang="en-MY" dirty="0" smtClean="0"/>
              <a:t> </a:t>
            </a:r>
            <a:r>
              <a:rPr lang="en-MY" dirty="0" err="1" smtClean="0"/>
              <a:t>universiti</a:t>
            </a:r>
            <a:r>
              <a:rPr lang="en-MY" dirty="0" smtClean="0"/>
              <a:t> </a:t>
            </a:r>
            <a:r>
              <a:rPr lang="en-MY" dirty="0" err="1" smtClean="0"/>
              <a:t>seperti</a:t>
            </a:r>
            <a:r>
              <a:rPr lang="en-MY" dirty="0" smtClean="0"/>
              <a:t> </a:t>
            </a:r>
            <a:r>
              <a:rPr lang="en-MY" dirty="0" err="1" smtClean="0"/>
              <a:t>Universiti</a:t>
            </a:r>
            <a:r>
              <a:rPr lang="en-MY" dirty="0" smtClean="0"/>
              <a:t> Yale, </a:t>
            </a:r>
            <a:r>
              <a:rPr lang="en-MY" dirty="0"/>
              <a:t>Oklahoma State </a:t>
            </a:r>
            <a:r>
              <a:rPr lang="en-MY" dirty="0" smtClean="0"/>
              <a:t>University, </a:t>
            </a:r>
            <a:r>
              <a:rPr lang="en-MY" dirty="0" err="1" smtClean="0"/>
              <a:t>dan</a:t>
            </a:r>
            <a:r>
              <a:rPr lang="en-MY" dirty="0"/>
              <a:t> Cornell </a:t>
            </a:r>
            <a:r>
              <a:rPr lang="en-MY" dirty="0" smtClean="0"/>
              <a:t>University.</a:t>
            </a:r>
          </a:p>
          <a:p>
            <a:r>
              <a:rPr lang="en-MY" dirty="0" smtClean="0"/>
              <a:t>1986, </a:t>
            </a:r>
            <a:r>
              <a:rPr lang="en-MY" dirty="0" err="1" smtClean="0"/>
              <a:t>Beliau</a:t>
            </a:r>
            <a:r>
              <a:rPr lang="en-MY" dirty="0" smtClean="0"/>
              <a:t> </a:t>
            </a:r>
            <a:r>
              <a:rPr lang="en-MY" dirty="0" err="1" smtClean="0"/>
              <a:t>mencadangkan</a:t>
            </a:r>
            <a:r>
              <a:rPr lang="en-MY" dirty="0" smtClean="0"/>
              <a:t> kecerdasan yang </a:t>
            </a:r>
            <a:r>
              <a:rPr lang="en-MY" dirty="0" err="1" smtClean="0"/>
              <a:t>dipanggil</a:t>
            </a:r>
            <a:r>
              <a:rPr lang="en-MY" dirty="0" smtClean="0"/>
              <a:t> </a:t>
            </a:r>
            <a:r>
              <a:rPr lang="en-MY" b="1" dirty="0" err="1" smtClean="0"/>
              <a:t>Triarchic</a:t>
            </a:r>
            <a:r>
              <a:rPr lang="en-MY" b="1" dirty="0" smtClean="0"/>
              <a:t>.</a:t>
            </a:r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1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(STERNBERG 1984)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 err="1"/>
              <a:t>T</a:t>
            </a:r>
            <a:r>
              <a:rPr lang="en-MY" dirty="0" err="1" smtClean="0"/>
              <a:t>eori</a:t>
            </a:r>
            <a:r>
              <a:rPr lang="en-MY" dirty="0" smtClean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menekankan</a:t>
            </a:r>
            <a:r>
              <a:rPr lang="en-MY" dirty="0"/>
              <a:t> </a:t>
            </a:r>
            <a:r>
              <a:rPr lang="en-MY" b="1" dirty="0" err="1"/>
              <a:t>kebolehan</a:t>
            </a:r>
            <a:r>
              <a:rPr lang="en-MY" b="1" dirty="0"/>
              <a:t> </a:t>
            </a:r>
            <a:r>
              <a:rPr lang="en-MY" b="1" dirty="0" err="1" smtClean="0"/>
              <a:t>kognitif</a:t>
            </a:r>
            <a:endParaRPr lang="en-MY" b="1" dirty="0" smtClean="0"/>
          </a:p>
          <a:p>
            <a:pPr marL="0" indent="0">
              <a:buNone/>
            </a:pPr>
            <a:r>
              <a:rPr lang="en-MY" dirty="0" err="1"/>
              <a:t>Menurut</a:t>
            </a:r>
            <a:r>
              <a:rPr lang="en-MY" dirty="0"/>
              <a:t> </a:t>
            </a:r>
            <a:r>
              <a:rPr lang="en-MY" dirty="0" err="1"/>
              <a:t>beliau</a:t>
            </a:r>
            <a:r>
              <a:rPr lang="en-MY" dirty="0"/>
              <a:t>, </a:t>
            </a:r>
            <a:r>
              <a:rPr lang="en-MY" dirty="0" err="1"/>
              <a:t>tingkah</a:t>
            </a:r>
            <a:r>
              <a:rPr lang="en-MY" dirty="0"/>
              <a:t> </a:t>
            </a:r>
            <a:r>
              <a:rPr lang="en-MY" dirty="0" err="1"/>
              <a:t>laku</a:t>
            </a:r>
            <a:r>
              <a:rPr lang="en-MY" dirty="0"/>
              <a:t> yang </a:t>
            </a:r>
            <a:r>
              <a:rPr lang="en-MY" dirty="0" err="1"/>
              <a:t>cerdas</a:t>
            </a:r>
            <a:r>
              <a:rPr lang="en-MY" dirty="0"/>
              <a:t> </a:t>
            </a:r>
            <a:r>
              <a:rPr lang="en-MY" dirty="0" err="1"/>
              <a:t>muncul</a:t>
            </a:r>
            <a:r>
              <a:rPr lang="en-MY" dirty="0"/>
              <a:t> </a:t>
            </a:r>
            <a:r>
              <a:rPr lang="en-MY" dirty="0" err="1"/>
              <a:t>hasil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imbangan</a:t>
            </a:r>
            <a:r>
              <a:rPr lang="en-MY" dirty="0"/>
              <a:t> </a:t>
            </a:r>
            <a:r>
              <a:rPr lang="en-MY" dirty="0" err="1"/>
              <a:t>tiga</a:t>
            </a:r>
            <a:r>
              <a:rPr lang="en-MY" dirty="0"/>
              <a:t> </a:t>
            </a:r>
            <a:r>
              <a:rPr lang="en-MY" dirty="0" err="1"/>
              <a:t>kebolehan</a:t>
            </a:r>
            <a:r>
              <a:rPr lang="en-MY" dirty="0"/>
              <a:t> </a:t>
            </a:r>
            <a:r>
              <a:rPr lang="en-MY" dirty="0" err="1" smtClean="0"/>
              <a:t>iaitu</a:t>
            </a:r>
            <a:r>
              <a:rPr lang="en-MY" dirty="0" smtClean="0"/>
              <a:t>: </a:t>
            </a:r>
          </a:p>
          <a:p>
            <a:pPr marL="803275" indent="-263525"/>
            <a:r>
              <a:rPr lang="en-MY" dirty="0" err="1" smtClean="0"/>
              <a:t>Analitikal</a:t>
            </a:r>
            <a:endParaRPr lang="en-MY" dirty="0" smtClean="0"/>
          </a:p>
          <a:p>
            <a:pPr marL="803275" indent="-263525"/>
            <a:r>
              <a:rPr lang="en-MY" dirty="0" err="1" smtClean="0"/>
              <a:t>Kreatif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</a:p>
          <a:p>
            <a:pPr marL="803275" indent="-263525"/>
            <a:r>
              <a:rPr lang="en-MY" dirty="0" err="1"/>
              <a:t>P</a:t>
            </a:r>
            <a:r>
              <a:rPr lang="en-MY" dirty="0" err="1" smtClean="0"/>
              <a:t>raktikal</a:t>
            </a:r>
            <a:endParaRPr lang="en-MY" b="1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8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(STERNBERG 1984)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 smtClean="0"/>
              <a:t>1. </a:t>
            </a:r>
            <a:r>
              <a:rPr lang="en-MY" b="1" dirty="0" err="1" smtClean="0"/>
              <a:t>Kebolehan</a:t>
            </a:r>
            <a:r>
              <a:rPr lang="en-MY" b="1" dirty="0" smtClean="0"/>
              <a:t> </a:t>
            </a:r>
            <a:r>
              <a:rPr lang="en-MY" b="1" dirty="0" err="1" smtClean="0"/>
              <a:t>analitikal</a:t>
            </a:r>
            <a:endParaRPr lang="en-MY" b="1" dirty="0" smtClean="0"/>
          </a:p>
          <a:p>
            <a:pPr marL="0" indent="0">
              <a:buNone/>
            </a:pPr>
            <a:r>
              <a:rPr lang="en-MY" dirty="0" err="1" smtClean="0"/>
              <a:t>Membolehkan</a:t>
            </a:r>
            <a:r>
              <a:rPr lang="en-MY" dirty="0" smtClean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menilai</a:t>
            </a:r>
            <a:r>
              <a:rPr lang="en-MY" dirty="0"/>
              <a:t>, </a:t>
            </a:r>
            <a:r>
              <a:rPr lang="en-MY" dirty="0" err="1"/>
              <a:t>menganalisis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 smtClean="0"/>
              <a:t>membanding</a:t>
            </a:r>
            <a:r>
              <a:rPr lang="en-MY" dirty="0" smtClean="0"/>
              <a:t> </a:t>
            </a:r>
            <a:r>
              <a:rPr lang="en-MY" dirty="0" err="1" smtClean="0"/>
              <a:t>beza</a:t>
            </a:r>
            <a:r>
              <a:rPr lang="en-MY" dirty="0" smtClean="0"/>
              <a:t> </a:t>
            </a:r>
            <a:r>
              <a:rPr lang="en-MY" dirty="0" err="1"/>
              <a:t>maklumat</a:t>
            </a:r>
            <a:r>
              <a:rPr lang="en-MY" dirty="0"/>
              <a:t> yang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 smtClean="0"/>
              <a:t>terima</a:t>
            </a:r>
            <a:r>
              <a:rPr lang="en-MY" dirty="0" smtClean="0"/>
              <a:t>.</a:t>
            </a:r>
          </a:p>
          <a:p>
            <a:r>
              <a:rPr lang="en-MY" dirty="0" err="1"/>
              <a:t>S</a:t>
            </a:r>
            <a:r>
              <a:rPr lang="en-MY" dirty="0" err="1" smtClean="0"/>
              <a:t>kil</a:t>
            </a:r>
            <a:r>
              <a:rPr lang="en-MY" dirty="0" smtClean="0"/>
              <a:t> </a:t>
            </a:r>
            <a:r>
              <a:rPr lang="en-MY" dirty="0" err="1"/>
              <a:t>asas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&amp; proses </a:t>
            </a:r>
            <a:r>
              <a:rPr lang="en-MY" dirty="0" err="1"/>
              <a:t>penyelesaian</a:t>
            </a:r>
            <a:r>
              <a:rPr lang="en-MY" dirty="0"/>
              <a:t> </a:t>
            </a:r>
            <a:r>
              <a:rPr lang="en-MY" dirty="0" err="1"/>
              <a:t>masalah</a:t>
            </a:r>
            <a:r>
              <a:rPr lang="en-MY" dirty="0"/>
              <a:t>.</a:t>
            </a:r>
            <a:endParaRPr lang="en-MY" b="1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5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(STERNBERG 1984)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 smtClean="0"/>
              <a:t>2. </a:t>
            </a:r>
            <a:r>
              <a:rPr lang="en-MY" b="1" dirty="0" err="1" smtClean="0"/>
              <a:t>Kebolehan</a:t>
            </a:r>
            <a:r>
              <a:rPr lang="en-MY" b="1" dirty="0" smtClean="0"/>
              <a:t> </a:t>
            </a:r>
            <a:r>
              <a:rPr lang="en-MY" b="1" dirty="0" err="1" smtClean="0"/>
              <a:t>kreatif</a:t>
            </a:r>
            <a:endParaRPr lang="en-MY" b="1" dirty="0"/>
          </a:p>
          <a:p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/>
              <a:t>merujuk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kebolehan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/>
              <a:t>merekacipta</a:t>
            </a:r>
            <a:r>
              <a:rPr lang="en-MY" dirty="0"/>
              <a:t>,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penerokaan</a:t>
            </a:r>
            <a:r>
              <a:rPr lang="en-MY" dirty="0"/>
              <a:t> &amp; </a:t>
            </a:r>
            <a:r>
              <a:rPr lang="en-MY" dirty="0" err="1" smtClean="0"/>
              <a:t>usaha-usaha</a:t>
            </a:r>
            <a:r>
              <a:rPr lang="en-MY" dirty="0" smtClean="0"/>
              <a:t> </a:t>
            </a:r>
            <a:r>
              <a:rPr lang="en-MY" dirty="0" err="1"/>
              <a:t>kreatif</a:t>
            </a:r>
            <a:r>
              <a:rPr lang="en-MY" dirty="0"/>
              <a:t> </a:t>
            </a:r>
            <a:r>
              <a:rPr lang="en-MY" dirty="0" smtClean="0"/>
              <a:t>yang lain.</a:t>
            </a:r>
          </a:p>
          <a:p>
            <a:r>
              <a:rPr lang="en-MY" dirty="0" err="1" smtClean="0"/>
              <a:t>Kreatif</a:t>
            </a:r>
            <a:r>
              <a:rPr lang="en-MY" dirty="0" smtClean="0"/>
              <a:t> </a:t>
            </a:r>
            <a:r>
              <a:rPr lang="en-MY" dirty="0"/>
              <a:t>– </a:t>
            </a:r>
            <a:r>
              <a:rPr lang="en-MY" dirty="0" err="1"/>
              <a:t>kecekapan</a:t>
            </a:r>
            <a:r>
              <a:rPr lang="en-MY" dirty="0"/>
              <a:t> @ </a:t>
            </a:r>
            <a:r>
              <a:rPr lang="en-MY" dirty="0" err="1"/>
              <a:t>keupayaan</a:t>
            </a:r>
            <a:r>
              <a:rPr lang="en-MY" dirty="0"/>
              <a:t> </a:t>
            </a:r>
            <a:r>
              <a:rPr lang="en-MY" dirty="0" err="1" smtClean="0"/>
              <a:t>mengunakan</a:t>
            </a:r>
            <a:r>
              <a:rPr lang="en-MY" dirty="0" smtClean="0"/>
              <a:t> </a:t>
            </a:r>
            <a:r>
              <a:rPr lang="en-MY" dirty="0" err="1"/>
              <a:t>minda</a:t>
            </a:r>
            <a:r>
              <a:rPr lang="en-MY" dirty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/>
              <a:t>meneroka</a:t>
            </a:r>
            <a:r>
              <a:rPr lang="en-MY" dirty="0"/>
              <a:t> </a:t>
            </a:r>
            <a:r>
              <a:rPr lang="en-MY" dirty="0" err="1" smtClean="0"/>
              <a:t>pelbagai</a:t>
            </a:r>
            <a:r>
              <a:rPr lang="en-MY" dirty="0" smtClean="0"/>
              <a:t> </a:t>
            </a:r>
            <a:r>
              <a:rPr lang="en-MY" dirty="0" err="1" smtClean="0"/>
              <a:t>kemungkinan</a:t>
            </a:r>
            <a:r>
              <a:rPr lang="en-MY" dirty="0"/>
              <a:t>, </a:t>
            </a:r>
            <a:r>
              <a:rPr lang="en-MY" dirty="0" err="1" smtClean="0"/>
              <a:t>menghasilkan</a:t>
            </a:r>
            <a:r>
              <a:rPr lang="en-MY" dirty="0" smtClean="0"/>
              <a:t> </a:t>
            </a:r>
            <a:r>
              <a:rPr lang="en-MY" dirty="0" err="1" smtClean="0"/>
              <a:t>sesuatu</a:t>
            </a:r>
            <a:r>
              <a:rPr lang="en-MY" dirty="0" smtClean="0"/>
              <a:t> yang </a:t>
            </a:r>
            <a:r>
              <a:rPr lang="en-MY" dirty="0" err="1" smtClean="0"/>
              <a:t>baharu</a:t>
            </a:r>
            <a:r>
              <a:rPr lang="en-MY" dirty="0" smtClean="0"/>
              <a:t>, </a:t>
            </a:r>
            <a:r>
              <a:rPr lang="en-MY" dirty="0" err="1"/>
              <a:t>asli</a:t>
            </a:r>
            <a:r>
              <a:rPr lang="en-MY" dirty="0"/>
              <a:t> &amp; </a:t>
            </a:r>
            <a:r>
              <a:rPr lang="en-MY" dirty="0" err="1" smtClean="0"/>
              <a:t>bernilai</a:t>
            </a:r>
            <a:r>
              <a:rPr lang="en-MY" dirty="0" smtClean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brsifat</a:t>
            </a:r>
            <a:r>
              <a:rPr lang="en-MY" dirty="0"/>
              <a:t> </a:t>
            </a:r>
            <a:r>
              <a:rPr lang="en-MY" dirty="0" err="1"/>
              <a:t>maujud</a:t>
            </a:r>
            <a:r>
              <a:rPr lang="en-MY" dirty="0"/>
              <a:t>, </a:t>
            </a:r>
            <a:r>
              <a:rPr lang="en-MY" dirty="0" err="1"/>
              <a:t>abstrak</a:t>
            </a:r>
            <a:r>
              <a:rPr lang="en-MY" dirty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idea.</a:t>
            </a:r>
          </a:p>
          <a:p>
            <a:r>
              <a:rPr lang="en-MY" dirty="0" err="1" smtClean="0"/>
              <a:t>Contoh</a:t>
            </a:r>
            <a:r>
              <a:rPr lang="en-MY" dirty="0"/>
              <a:t>, </a:t>
            </a:r>
            <a:r>
              <a:rPr lang="en-MY" dirty="0" err="1" smtClean="0"/>
              <a:t>boleh</a:t>
            </a:r>
            <a:r>
              <a:rPr lang="en-MY" dirty="0" smtClean="0"/>
              <a:t> </a:t>
            </a:r>
            <a:r>
              <a:rPr lang="en-MY" dirty="0" err="1" smtClean="0"/>
              <a:t>menjana</a:t>
            </a:r>
            <a:r>
              <a:rPr lang="en-MY" dirty="0" smtClean="0"/>
              <a:t> </a:t>
            </a:r>
            <a:r>
              <a:rPr lang="en-MY" dirty="0"/>
              <a:t>idea @ </a:t>
            </a:r>
            <a:r>
              <a:rPr lang="en-MY" dirty="0" err="1"/>
              <a:t>kebolehan</a:t>
            </a:r>
            <a:r>
              <a:rPr lang="en-MY" dirty="0"/>
              <a:t> </a:t>
            </a:r>
            <a:r>
              <a:rPr lang="en-MY" dirty="0" err="1"/>
              <a:t>berhadapan</a:t>
            </a:r>
            <a:r>
              <a:rPr lang="en-MY" dirty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baru</a:t>
            </a:r>
            <a:r>
              <a:rPr lang="en-MY" dirty="0"/>
              <a:t> &amp; </a:t>
            </a:r>
            <a:r>
              <a:rPr lang="en-MY" dirty="0" err="1"/>
              <a:t>rutin</a:t>
            </a:r>
            <a:r>
              <a:rPr lang="en-MY" dirty="0"/>
              <a:t>.</a:t>
            </a:r>
            <a:endParaRPr lang="en-MY" b="1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1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(STERNBERG 1984)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 smtClean="0"/>
              <a:t>3. </a:t>
            </a:r>
            <a:r>
              <a:rPr lang="en-MY" b="1" dirty="0" err="1" smtClean="0"/>
              <a:t>Kebolehan</a:t>
            </a:r>
            <a:r>
              <a:rPr lang="en-MY" b="1" dirty="0" smtClean="0"/>
              <a:t> </a:t>
            </a:r>
            <a:r>
              <a:rPr lang="en-MY" b="1" dirty="0" err="1" smtClean="0"/>
              <a:t>praktikal</a:t>
            </a:r>
            <a:endParaRPr lang="en-MY" b="1" dirty="0"/>
          </a:p>
          <a:p>
            <a:r>
              <a:rPr lang="en-MY" dirty="0" err="1" smtClean="0"/>
              <a:t>Membenarkan</a:t>
            </a:r>
            <a:r>
              <a:rPr lang="en-MY" dirty="0" smtClean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/>
              <a:t>mengaplikasikan</a:t>
            </a:r>
            <a:r>
              <a:rPr lang="en-MY" dirty="0"/>
              <a:t> </a:t>
            </a:r>
            <a:r>
              <a:rPr lang="en-MY" dirty="0" err="1"/>
              <a:t>apa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 smtClean="0"/>
              <a:t>telah</a:t>
            </a:r>
            <a:r>
              <a:rPr lang="en-MY" dirty="0" smtClean="0"/>
              <a:t> </a:t>
            </a:r>
            <a:r>
              <a:rPr lang="en-MY" dirty="0" err="1" smtClean="0"/>
              <a:t>dipelajari</a:t>
            </a:r>
            <a:endParaRPr lang="en-MY" dirty="0"/>
          </a:p>
          <a:p>
            <a:r>
              <a:rPr lang="en-MY" dirty="0" err="1" smtClean="0"/>
              <a:t>Boleh</a:t>
            </a:r>
            <a:r>
              <a:rPr lang="en-MY" dirty="0" smtClean="0"/>
              <a:t> </a:t>
            </a:r>
            <a:r>
              <a:rPr lang="en-MY" dirty="0" err="1" smtClean="0"/>
              <a:t>dilihat</a:t>
            </a:r>
            <a:r>
              <a:rPr lang="en-MY" dirty="0" smtClean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segi</a:t>
            </a:r>
            <a:r>
              <a:rPr lang="en-MY" dirty="0"/>
              <a:t>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urusan</a:t>
            </a:r>
            <a:r>
              <a:rPr lang="en-MY" dirty="0"/>
              <a:t> </a:t>
            </a:r>
            <a:r>
              <a:rPr lang="en-MY" dirty="0" err="1"/>
              <a:t>harian</a:t>
            </a:r>
            <a:r>
              <a:rPr lang="en-MY" dirty="0"/>
              <a:t>.</a:t>
            </a:r>
            <a:endParaRPr lang="en-MY" b="1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84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(STERNBERG 1984)</a:t>
            </a:r>
            <a:endParaRPr lang="en-MY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52" y="1565997"/>
            <a:ext cx="7679748" cy="473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148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(STERNBERG 1984)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MY" b="1" dirty="0" err="1" smtClean="0"/>
              <a:t>Implikasi</a:t>
            </a:r>
            <a:r>
              <a:rPr lang="en-MY" b="1" dirty="0" smtClean="0"/>
              <a:t> </a:t>
            </a:r>
            <a:r>
              <a:rPr lang="en-MY" b="1" dirty="0" err="1" smtClean="0"/>
              <a:t>Teori</a:t>
            </a:r>
            <a:r>
              <a:rPr lang="en-MY" b="1" dirty="0" smtClean="0"/>
              <a:t> Kecerdasan Sternberg:</a:t>
            </a:r>
            <a:endParaRPr lang="en-MY" b="1" dirty="0"/>
          </a:p>
          <a:p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 smtClean="0"/>
              <a:t>mahu</a:t>
            </a:r>
            <a:r>
              <a:rPr lang="en-MY" dirty="0" smtClean="0"/>
              <a:t> </a:t>
            </a:r>
            <a:r>
              <a:rPr lang="en-MY" dirty="0" err="1"/>
              <a:t>b</a:t>
            </a:r>
            <a:r>
              <a:rPr lang="en-MY" dirty="0" err="1" smtClean="0"/>
              <a:t>erjaya</a:t>
            </a:r>
            <a:r>
              <a:rPr lang="en-MY" dirty="0" smtClean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 smtClean="0"/>
              <a:t>kehidupan</a:t>
            </a:r>
            <a:r>
              <a:rPr lang="en-MY" dirty="0" smtClean="0"/>
              <a:t>, </a:t>
            </a:r>
            <a:r>
              <a:rPr lang="en-MY" dirty="0" err="1" smtClean="0"/>
              <a:t>disyorkan</a:t>
            </a:r>
            <a:r>
              <a:rPr lang="en-MY" dirty="0" smtClean="0"/>
              <a:t> agar </a:t>
            </a:r>
            <a:r>
              <a:rPr lang="en-MY" dirty="0" err="1"/>
              <a:t>memaksimumkan</a:t>
            </a:r>
            <a:r>
              <a:rPr lang="en-MY" dirty="0"/>
              <a:t> </a:t>
            </a:r>
            <a:r>
              <a:rPr lang="en-MY" dirty="0" err="1"/>
              <a:t>kekuatan</a:t>
            </a:r>
            <a:r>
              <a:rPr lang="en-MY" dirty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ketiga-tiga</a:t>
            </a:r>
            <a:r>
              <a:rPr lang="en-MY" dirty="0" smtClean="0"/>
              <a:t>  </a:t>
            </a:r>
            <a:r>
              <a:rPr lang="en-MY" dirty="0" err="1"/>
              <a:t>kebolehan</a:t>
            </a:r>
            <a:r>
              <a:rPr lang="en-MY" dirty="0"/>
              <a:t> </a:t>
            </a:r>
            <a:r>
              <a:rPr lang="en-MY" dirty="0" err="1" smtClean="0"/>
              <a:t>iaitu</a:t>
            </a:r>
            <a:r>
              <a:rPr lang="en-MY" dirty="0" smtClean="0"/>
              <a:t> </a:t>
            </a:r>
            <a:r>
              <a:rPr lang="en-MY" dirty="0" err="1" smtClean="0"/>
              <a:t>analitikal</a:t>
            </a:r>
            <a:r>
              <a:rPr lang="en-MY" dirty="0" smtClean="0"/>
              <a:t>, </a:t>
            </a:r>
            <a:r>
              <a:rPr lang="en-MY" dirty="0" err="1" smtClean="0"/>
              <a:t>kreatif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praktikal</a:t>
            </a:r>
            <a:r>
              <a:rPr lang="en-MY" dirty="0" smtClean="0"/>
              <a:t>.</a:t>
            </a:r>
          </a:p>
          <a:p>
            <a:r>
              <a:rPr lang="en-MY" dirty="0" err="1" smtClean="0"/>
              <a:t>Teori</a:t>
            </a:r>
            <a:r>
              <a:rPr lang="en-MY" dirty="0" smtClean="0"/>
              <a:t> </a:t>
            </a:r>
            <a:r>
              <a:rPr lang="en-MY" dirty="0"/>
              <a:t>Kecerdasan </a:t>
            </a:r>
            <a:r>
              <a:rPr lang="en-MY" dirty="0" err="1"/>
              <a:t>Triarchic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dikatakan</a:t>
            </a:r>
            <a:r>
              <a:rPr lang="en-MY" dirty="0"/>
              <a:t> </a:t>
            </a:r>
            <a:r>
              <a:rPr lang="en-MY" dirty="0" err="1" smtClean="0"/>
              <a:t>sebagai</a:t>
            </a:r>
            <a:r>
              <a:rPr lang="en-MY" dirty="0" smtClean="0"/>
              <a:t> </a:t>
            </a:r>
            <a:r>
              <a:rPr lang="en-MY" dirty="0" err="1"/>
              <a:t>penyesuaian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/>
              <a:t>harus</a:t>
            </a:r>
            <a:r>
              <a:rPr lang="en-MY" dirty="0"/>
              <a:t> </a:t>
            </a:r>
            <a:r>
              <a:rPr lang="en-MY" dirty="0" err="1"/>
              <a:t>berlaku</a:t>
            </a:r>
            <a:r>
              <a:rPr lang="en-MY" dirty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/>
              <a:t>berkenaan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/>
              <a:t>konteks</a:t>
            </a:r>
            <a:r>
              <a:rPr lang="en-MY" dirty="0"/>
              <a:t> </a:t>
            </a:r>
            <a:r>
              <a:rPr lang="en-MY" dirty="0" err="1" smtClean="0"/>
              <a:t>sosio-budayanya</a:t>
            </a:r>
            <a:r>
              <a:rPr lang="en-MY" dirty="0" smtClean="0"/>
              <a:t>.</a:t>
            </a:r>
          </a:p>
          <a:p>
            <a:r>
              <a:rPr lang="en-MY" dirty="0" err="1" smtClean="0"/>
              <a:t>Sebagai</a:t>
            </a:r>
            <a:r>
              <a:rPr lang="en-MY" dirty="0" smtClean="0"/>
              <a:t> </a:t>
            </a:r>
            <a:r>
              <a:rPr lang="en-MY" dirty="0" err="1" smtClean="0"/>
              <a:t>seorang</a:t>
            </a:r>
            <a:r>
              <a:rPr lang="en-MY" dirty="0" smtClean="0"/>
              <a:t> guru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mengetahui</a:t>
            </a:r>
            <a:r>
              <a:rPr lang="en-MY" dirty="0" smtClean="0"/>
              <a:t> </a:t>
            </a:r>
            <a:r>
              <a:rPr lang="en-MY" dirty="0" err="1" smtClean="0"/>
              <a:t>perbezaan</a:t>
            </a:r>
            <a:r>
              <a:rPr lang="en-MY" dirty="0" smtClean="0"/>
              <a:t> kecerdasan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kalangan</a:t>
            </a:r>
            <a:r>
              <a:rPr lang="en-MY" dirty="0" smtClean="0"/>
              <a:t> </a:t>
            </a:r>
            <a:r>
              <a:rPr lang="en-MY" dirty="0" err="1" smtClean="0"/>
              <a:t>pelajar</a:t>
            </a:r>
            <a:r>
              <a:rPr lang="en-MY" dirty="0"/>
              <a:t>.</a:t>
            </a:r>
            <a:endParaRPr lang="en-MY" dirty="0" smtClean="0"/>
          </a:p>
          <a:p>
            <a:r>
              <a:rPr lang="en-MY" dirty="0" err="1" smtClean="0"/>
              <a:t>Setiap</a:t>
            </a:r>
            <a:r>
              <a:rPr lang="en-MY" dirty="0" smtClean="0"/>
              <a:t> </a:t>
            </a:r>
            <a:r>
              <a:rPr lang="en-MY" dirty="0" err="1" smtClean="0"/>
              <a:t>pelajar</a:t>
            </a:r>
            <a:r>
              <a:rPr lang="en-MY" dirty="0" smtClean="0"/>
              <a:t> </a:t>
            </a:r>
            <a:r>
              <a:rPr lang="en-MY" dirty="0" err="1" smtClean="0"/>
              <a:t>harus</a:t>
            </a:r>
            <a:r>
              <a:rPr lang="en-MY" dirty="0" smtClean="0"/>
              <a:t> </a:t>
            </a:r>
            <a:r>
              <a:rPr lang="en-MY" dirty="0" err="1" smtClean="0"/>
              <a:t>dibimbing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menjadi</a:t>
            </a:r>
            <a:r>
              <a:rPr lang="en-MY" dirty="0" smtClean="0"/>
              <a:t> </a:t>
            </a:r>
            <a:r>
              <a:rPr lang="en-MY" dirty="0" err="1" smtClean="0"/>
              <a:t>lebih</a:t>
            </a:r>
            <a:r>
              <a:rPr lang="en-MY" dirty="0" smtClean="0"/>
              <a:t> </a:t>
            </a:r>
            <a:r>
              <a:rPr lang="en-MY" dirty="0" err="1" smtClean="0"/>
              <a:t>cerdas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meningkatkan</a:t>
            </a:r>
            <a:r>
              <a:rPr lang="en-MY" dirty="0" smtClean="0"/>
              <a:t> </a:t>
            </a:r>
            <a:r>
              <a:rPr lang="en-MY" dirty="0" err="1" smtClean="0"/>
              <a:t>ketiga-tiga</a:t>
            </a:r>
            <a:r>
              <a:rPr lang="en-MY" dirty="0" smtClean="0"/>
              <a:t> </a:t>
            </a:r>
            <a:r>
              <a:rPr lang="en-MY" dirty="0" err="1" smtClean="0"/>
              <a:t>kebolehan</a:t>
            </a:r>
            <a:r>
              <a:rPr lang="en-MY" dirty="0" smtClean="0"/>
              <a:t> </a:t>
            </a:r>
            <a:r>
              <a:rPr lang="en-MY" dirty="0" err="1" smtClean="0"/>
              <a:t>iaitu</a:t>
            </a:r>
            <a:r>
              <a:rPr lang="en-MY" dirty="0" smtClean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aspek</a:t>
            </a:r>
            <a:r>
              <a:rPr lang="en-MY" dirty="0"/>
              <a:t> </a:t>
            </a:r>
            <a:r>
              <a:rPr lang="en-MY" dirty="0" err="1"/>
              <a:t>analitikal</a:t>
            </a:r>
            <a:r>
              <a:rPr lang="en-MY" dirty="0"/>
              <a:t>, </a:t>
            </a:r>
            <a:r>
              <a:rPr lang="en-MY" dirty="0" err="1"/>
              <a:t>kreatif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praktikal</a:t>
            </a:r>
            <a:r>
              <a:rPr lang="en-MY" dirty="0"/>
              <a:t>.</a:t>
            </a:r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MY" dirty="0" err="1" smtClean="0"/>
              <a:t>Sebelum</a:t>
            </a:r>
            <a:r>
              <a:rPr lang="en-MY" dirty="0" smtClean="0"/>
              <a:t> </a:t>
            </a:r>
            <a:r>
              <a:rPr lang="en-MY" dirty="0" err="1" smtClean="0"/>
              <a:t>munculnya</a:t>
            </a:r>
            <a:r>
              <a:rPr lang="en-MY" dirty="0" smtClean="0"/>
              <a:t> </a:t>
            </a:r>
            <a:r>
              <a:rPr lang="en-MY" dirty="0" err="1" smtClean="0"/>
              <a:t>Teori</a:t>
            </a:r>
            <a:r>
              <a:rPr lang="en-MY" dirty="0" smtClean="0"/>
              <a:t> </a:t>
            </a:r>
            <a:r>
              <a:rPr lang="en-MY" dirty="0" err="1" smtClean="0"/>
              <a:t>Kcerdasan</a:t>
            </a:r>
            <a:r>
              <a:rPr lang="en-MY" dirty="0" smtClean="0"/>
              <a:t> </a:t>
            </a:r>
            <a:r>
              <a:rPr lang="en-MY" dirty="0" err="1" smtClean="0"/>
              <a:t>Pelbagai</a:t>
            </a:r>
            <a:r>
              <a:rPr lang="en-MY" dirty="0" smtClean="0"/>
              <a:t> murid </a:t>
            </a:r>
            <a:r>
              <a:rPr lang="en-MY" dirty="0" err="1" smtClean="0"/>
              <a:t>dinilai</a:t>
            </a:r>
            <a:r>
              <a:rPr lang="en-MY" dirty="0" smtClean="0"/>
              <a:t> </a:t>
            </a:r>
            <a:r>
              <a:rPr lang="en-MY" dirty="0" err="1" smtClean="0"/>
              <a:t>dari</a:t>
            </a:r>
            <a:r>
              <a:rPr lang="en-MY" dirty="0" smtClean="0"/>
              <a:t> </a:t>
            </a:r>
            <a:r>
              <a:rPr lang="en-MY" dirty="0" err="1" smtClean="0"/>
              <a:t>segi</a:t>
            </a:r>
            <a:r>
              <a:rPr lang="en-MY" dirty="0" smtClean="0"/>
              <a:t>;</a:t>
            </a:r>
          </a:p>
          <a:p>
            <a:pPr>
              <a:defRPr/>
            </a:pPr>
            <a:r>
              <a:rPr lang="en-US" dirty="0"/>
              <a:t>Murid-murid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(IQ) </a:t>
            </a:r>
            <a:r>
              <a:rPr lang="en-US" dirty="0" err="1" smtClean="0"/>
              <a:t>semata-mata</a:t>
            </a:r>
            <a:r>
              <a:rPr lang="en-US" dirty="0" smtClean="0"/>
              <a:t> - </a:t>
            </a:r>
            <a:r>
              <a:rPr lang="en-MY" dirty="0"/>
              <a:t>Intelligence </a:t>
            </a:r>
            <a:r>
              <a:rPr lang="en-MY" dirty="0" smtClean="0"/>
              <a:t>Quotient (IQ)</a:t>
            </a:r>
            <a:endParaRPr lang="en-US" dirty="0"/>
          </a:p>
          <a:p>
            <a:pPr>
              <a:defRPr/>
            </a:pPr>
            <a:r>
              <a:rPr lang="en-US" dirty="0"/>
              <a:t>Murid-murid yang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/</a:t>
            </a:r>
            <a:r>
              <a:rPr lang="en-US" dirty="0" err="1"/>
              <a:t>peperiksaan</a:t>
            </a:r>
            <a:r>
              <a:rPr lang="en-US" dirty="0"/>
              <a:t> </a:t>
            </a:r>
            <a:r>
              <a:rPr lang="en-US" dirty="0" err="1"/>
              <a:t>seolah-olah</a:t>
            </a:r>
            <a:r>
              <a:rPr lang="en-US" dirty="0"/>
              <a:t> </a:t>
            </a:r>
            <a:r>
              <a:rPr lang="en-US" dirty="0" err="1"/>
              <a:t>tiada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pandai</a:t>
            </a:r>
            <a:r>
              <a:rPr lang="en-US" dirty="0"/>
              <a:t>/</a:t>
            </a:r>
            <a:r>
              <a:rPr lang="en-US" dirty="0" err="1"/>
              <a:t>bijak</a:t>
            </a:r>
            <a:endParaRPr lang="en-US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98452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Dr. Howard Gardner, Prof. Harvard University, USA,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1983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Dilahirkan</a:t>
            </a:r>
            <a:r>
              <a:rPr lang="en-US" dirty="0"/>
              <a:t> di </a:t>
            </a:r>
            <a:r>
              <a:rPr lang="en-US" dirty="0" err="1"/>
              <a:t>Seranton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1943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Berketurunan</a:t>
            </a:r>
            <a:r>
              <a:rPr lang="en-US" dirty="0"/>
              <a:t> </a:t>
            </a:r>
            <a:r>
              <a:rPr lang="en-US" dirty="0" err="1"/>
              <a:t>Jerman</a:t>
            </a: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Mengarang</a:t>
            </a:r>
            <a:r>
              <a:rPr lang="en-US" dirty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18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ratusan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artikel</a:t>
            </a: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Cth</a:t>
            </a:r>
            <a:r>
              <a:rPr lang="en-US" dirty="0" smtClean="0"/>
              <a:t>: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Discipline of Mind; </a:t>
            </a:r>
            <a:endParaRPr lang="en-US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What </a:t>
            </a:r>
            <a:r>
              <a:rPr lang="en-US" dirty="0"/>
              <a:t>all students should understand? (1999)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4" name="Picture 5" descr="how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888186" y="2368550"/>
            <a:ext cx="2247900" cy="3503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8058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</a:t>
            </a:r>
            <a:r>
              <a:rPr lang="en-US" dirty="0" smtClean="0"/>
              <a:t>PELBAGAI (1983)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657" y="1578882"/>
            <a:ext cx="95975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 err="1"/>
              <a:t>Definisi</a:t>
            </a:r>
            <a:r>
              <a:rPr lang="en-US" b="1" dirty="0"/>
              <a:t> Kecerdasan </a:t>
            </a:r>
            <a:r>
              <a:rPr lang="en-US" b="1" dirty="0" err="1"/>
              <a:t>Pelbagai</a:t>
            </a:r>
            <a:r>
              <a:rPr lang="en-US" b="1" dirty="0"/>
              <a:t> </a:t>
            </a:r>
            <a:r>
              <a:rPr lang="en-US" b="1" dirty="0" smtClean="0"/>
              <a:t>(1)</a:t>
            </a:r>
            <a:endParaRPr lang="ms-MY" b="1" dirty="0"/>
          </a:p>
          <a:p>
            <a:pPr marL="571500" indent="-5715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Kemahiran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sebenar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kehidupaan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seharian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Kebolehan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mencipta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barangan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Kebolehan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mencipta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berkualiti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mencipta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bertujuan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kesedaran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95288">
              <a:buClr>
                <a:schemeClr val="tx1"/>
              </a:buClr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Kajian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4266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188" y="365125"/>
            <a:ext cx="9242612" cy="1325563"/>
          </a:xfrm>
        </p:spPr>
        <p:txBody>
          <a:bodyPr/>
          <a:lstStyle/>
          <a:p>
            <a:r>
              <a:rPr lang="en-MY" dirty="0" err="1" smtClean="0"/>
              <a:t>Apa</a:t>
            </a:r>
            <a:r>
              <a:rPr lang="en-MY" dirty="0" smtClean="0"/>
              <a:t> yang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dapat</a:t>
            </a:r>
            <a:r>
              <a:rPr lang="en-MY" dirty="0" smtClean="0"/>
              <a:t> </a:t>
            </a:r>
            <a:r>
              <a:rPr lang="en-MY" dirty="0" err="1" smtClean="0"/>
              <a:t>perhatikan</a:t>
            </a:r>
            <a:r>
              <a:rPr lang="en-MY" dirty="0"/>
              <a:t>?</a:t>
            </a:r>
          </a:p>
        </p:txBody>
      </p:sp>
      <p:pic>
        <p:nvPicPr>
          <p:cNvPr id="4" name="Content Placeholder 3" descr="MURID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6" y="1818892"/>
            <a:ext cx="7355541" cy="47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15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 err="1"/>
              <a:t>Definisi</a:t>
            </a:r>
            <a:r>
              <a:rPr lang="en-US" sz="3200" b="1" dirty="0"/>
              <a:t> Kecerdasan </a:t>
            </a:r>
            <a:r>
              <a:rPr lang="en-US" sz="3200" b="1" dirty="0" err="1"/>
              <a:t>Pelbagai</a:t>
            </a:r>
            <a:r>
              <a:rPr lang="en-US" sz="3200" b="1" dirty="0"/>
              <a:t> (2)</a:t>
            </a:r>
            <a:endParaRPr lang="ms-MY" sz="3200" b="1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ms-MY" dirty="0" smtClean="0"/>
              <a:t>Kecerdasan </a:t>
            </a:r>
            <a:r>
              <a:rPr lang="ms-MY" dirty="0"/>
              <a:t>ialah keupayaan untuk menyelesaikan masalah atau membentuk produk yang merupakan hasil daripada sebab akibat dalam latar belakang kebudayaan </a:t>
            </a:r>
            <a:r>
              <a:rPr lang="ms-MY" dirty="0" smtClean="0"/>
              <a:t>tertentu.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ms-MY" dirty="0" smtClean="0"/>
              <a:t>Kemahiran </a:t>
            </a:r>
            <a:r>
              <a:rPr lang="ms-MY" dirty="0"/>
              <a:t>menyelesaikan masalah membolehkan seseorang mendekati sesuatu situasi untuk mencapai matlamat tertentu dan mengenal pasti jalan paling sesuai untuk mencapai matlamat tersebut.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3707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</a:t>
            </a:r>
            <a:r>
              <a:rPr lang="en-US" dirty="0" smtClean="0"/>
              <a:t>PELBAGAI (1983) </a:t>
            </a:r>
            <a:endParaRPr lang="en-MY" dirty="0"/>
          </a:p>
        </p:txBody>
      </p:sp>
      <p:pic>
        <p:nvPicPr>
          <p:cNvPr id="1026" name="Picture 2" descr="Image result for kecerdasan pelbagai howard gard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47" y="1468582"/>
            <a:ext cx="4893093" cy="48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1155" y="4823752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Existential/</a:t>
            </a:r>
          </a:p>
          <a:p>
            <a:r>
              <a:rPr lang="en-US" dirty="0" smtClean="0">
                <a:latin typeface="Arial" charset="0"/>
              </a:rPr>
              <a:t>Spiritual</a:t>
            </a:r>
          </a:p>
          <a:p>
            <a:r>
              <a:rPr lang="en-US" dirty="0" smtClean="0">
                <a:latin typeface="Arial" charset="0"/>
              </a:rPr>
              <a:t>(1999)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973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pic>
        <p:nvPicPr>
          <p:cNvPr id="2050" name="Picture 2" descr="Image result for kecerdasan pelbagai howard gard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93" y="1619250"/>
            <a:ext cx="4712277" cy="47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1. </a:t>
            </a:r>
            <a:r>
              <a:rPr lang="en-US" b="1" dirty="0" err="1" smtClean="0"/>
              <a:t>Linguistik</a:t>
            </a:r>
            <a:endParaRPr lang="en-US" b="1" dirty="0" smtClean="0"/>
          </a:p>
          <a:p>
            <a:pPr>
              <a:defRPr/>
            </a:pPr>
            <a:r>
              <a:rPr lang="en-US" dirty="0" err="1" smtClean="0"/>
              <a:t>Mahir</a:t>
            </a:r>
            <a:r>
              <a:rPr lang="en-US" dirty="0" smtClean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menulis</a:t>
            </a:r>
            <a:endParaRPr lang="en-US" dirty="0"/>
          </a:p>
          <a:p>
            <a:pPr>
              <a:defRPr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perbendaharaan</a:t>
            </a:r>
            <a:r>
              <a:rPr lang="en-US" dirty="0"/>
              <a:t> kata</a:t>
            </a:r>
          </a:p>
          <a:p>
            <a:pPr>
              <a:defRPr/>
            </a:pP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kreatif</a:t>
            </a:r>
            <a:endParaRPr lang="en-US" dirty="0"/>
          </a:p>
          <a:p>
            <a:pPr>
              <a:defRPr/>
            </a:pPr>
            <a:r>
              <a:rPr lang="en-US" dirty="0" err="1"/>
              <a:t>Mencipta</a:t>
            </a:r>
            <a:r>
              <a:rPr lang="en-US" dirty="0"/>
              <a:t> </a:t>
            </a:r>
            <a:r>
              <a:rPr lang="en-US" dirty="0" err="1"/>
              <a:t>puisi</a:t>
            </a:r>
            <a:endParaRPr lang="en-US" dirty="0"/>
          </a:p>
          <a:p>
            <a:pPr>
              <a:defRPr/>
            </a:pPr>
            <a:r>
              <a:rPr lang="en-US" dirty="0" err="1"/>
              <a:t>Perbahasan</a:t>
            </a:r>
            <a:endParaRPr lang="en-US" dirty="0"/>
          </a:p>
          <a:p>
            <a:pPr>
              <a:defRPr/>
            </a:pPr>
            <a:r>
              <a:rPr lang="en-US" dirty="0" err="1"/>
              <a:t>Berjenaka</a:t>
            </a:r>
            <a:endParaRPr lang="en-US" dirty="0"/>
          </a:p>
          <a:p>
            <a:pPr>
              <a:defRPr/>
            </a:pPr>
            <a:r>
              <a:rPr lang="en-US" dirty="0" err="1"/>
              <a:t>Bercerita</a:t>
            </a:r>
            <a:endParaRPr lang="en-US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07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2. </a:t>
            </a:r>
            <a:r>
              <a:rPr lang="en-US" b="1" dirty="0" err="1" smtClean="0"/>
              <a:t>Logik</a:t>
            </a:r>
            <a:r>
              <a:rPr lang="en-US" b="1" dirty="0" smtClean="0"/>
              <a:t> </a:t>
            </a:r>
            <a:r>
              <a:rPr lang="en-US" b="1" dirty="0" err="1" smtClean="0"/>
              <a:t>Matematik</a:t>
            </a:r>
            <a:r>
              <a:rPr lang="en-US" b="1" dirty="0" smtClean="0"/>
              <a:t> </a:t>
            </a:r>
          </a:p>
          <a:p>
            <a:pPr marL="711200" indent="-347663">
              <a:defRPr/>
            </a:pPr>
            <a:r>
              <a:rPr lang="en-US" dirty="0" err="1" smtClean="0"/>
              <a:t>Mengira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nombor</a:t>
            </a:r>
            <a:endParaRPr lang="en-US" dirty="0"/>
          </a:p>
          <a:p>
            <a:pPr marL="711200" indent="-347663">
              <a:defRPr/>
            </a:pP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Matematik</a:t>
            </a:r>
            <a:endParaRPr lang="en-US" dirty="0"/>
          </a:p>
          <a:p>
            <a:pPr marL="711200" indent="-347663">
              <a:buNone/>
              <a:defRPr/>
            </a:pPr>
            <a:r>
              <a:rPr lang="en-US" dirty="0"/>
              <a:t>   (</a:t>
            </a:r>
            <a:r>
              <a:rPr lang="en-US" dirty="0" err="1"/>
              <a:t>Mudah</a:t>
            </a:r>
            <a:r>
              <a:rPr lang="en-US" dirty="0"/>
              <a:t> &amp; </a:t>
            </a:r>
            <a:r>
              <a:rPr lang="en-US" dirty="0" err="1"/>
              <a:t>kompleks</a:t>
            </a:r>
            <a:r>
              <a:rPr lang="en-US" dirty="0"/>
              <a:t>)</a:t>
            </a:r>
          </a:p>
          <a:p>
            <a:pPr marL="711200" indent="-347663">
              <a:defRPr/>
            </a:pP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</a:p>
          <a:p>
            <a:pPr marL="711200" indent="-347663">
              <a:defRPr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endParaRPr lang="en-US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831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 smtClean="0"/>
              <a:t>3. </a:t>
            </a:r>
            <a:r>
              <a:rPr lang="en-US" sz="3200" b="1" dirty="0" err="1" smtClean="0"/>
              <a:t>Ruang</a:t>
            </a:r>
            <a:r>
              <a:rPr lang="en-US" sz="3200" b="1" dirty="0" smtClean="0"/>
              <a:t> </a:t>
            </a:r>
            <a:r>
              <a:rPr lang="en-US" sz="3200" b="1" dirty="0"/>
              <a:t>&amp; </a:t>
            </a:r>
            <a:r>
              <a:rPr lang="en-US" sz="3200" b="1" dirty="0" err="1" smtClean="0"/>
              <a:t>Bentuk</a:t>
            </a:r>
            <a:r>
              <a:rPr lang="en-US" sz="3200" b="1" dirty="0" smtClean="0"/>
              <a:t> </a:t>
            </a:r>
          </a:p>
          <a:p>
            <a:pPr marL="623888" indent="-260350">
              <a:defRPr/>
            </a:pPr>
            <a:r>
              <a:rPr lang="en-US" sz="3200" dirty="0" err="1" smtClean="0"/>
              <a:t>Melukis</a:t>
            </a:r>
            <a:endParaRPr lang="en-US" sz="3200" dirty="0"/>
          </a:p>
          <a:p>
            <a:pPr marL="623888" indent="-260350">
              <a:defRPr/>
            </a:pPr>
            <a:r>
              <a:rPr lang="en-US" sz="3200" dirty="0" err="1"/>
              <a:t>Membentuk</a:t>
            </a:r>
            <a:r>
              <a:rPr lang="en-US" sz="3200" dirty="0"/>
              <a:t> </a:t>
            </a:r>
            <a:r>
              <a:rPr lang="en-US" sz="3200" dirty="0" err="1"/>
              <a:t>corak</a:t>
            </a:r>
            <a:endParaRPr lang="en-US" sz="3200" dirty="0"/>
          </a:p>
          <a:p>
            <a:pPr marL="623888" indent="-260350">
              <a:defRPr/>
            </a:pPr>
            <a:r>
              <a:rPr lang="en-US" sz="3200" dirty="0" err="1"/>
              <a:t>Mewarna</a:t>
            </a:r>
            <a:endParaRPr lang="en-US" sz="3200" dirty="0"/>
          </a:p>
          <a:p>
            <a:pPr marL="623888" indent="-260350">
              <a:defRPr/>
            </a:pPr>
            <a:r>
              <a:rPr lang="en-US" sz="3200" dirty="0" err="1"/>
              <a:t>Mencipta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membina</a:t>
            </a:r>
            <a:r>
              <a:rPr lang="en-US" sz="3200" dirty="0"/>
              <a:t> </a:t>
            </a:r>
            <a:r>
              <a:rPr lang="en-US" sz="3200" dirty="0" err="1"/>
              <a:t>gambaran</a:t>
            </a:r>
            <a:r>
              <a:rPr lang="en-US" sz="3200" dirty="0"/>
              <a:t> mental (</a:t>
            </a:r>
            <a:r>
              <a:rPr lang="en-US" sz="3200" dirty="0" err="1"/>
              <a:t>pereka</a:t>
            </a:r>
            <a:r>
              <a:rPr lang="en-US" sz="3200" dirty="0"/>
              <a:t> </a:t>
            </a:r>
            <a:r>
              <a:rPr lang="en-US" sz="3200" dirty="0" err="1"/>
              <a:t>fesyen</a:t>
            </a:r>
            <a:r>
              <a:rPr lang="en-US" sz="3200" dirty="0"/>
              <a:t> &amp; </a:t>
            </a:r>
            <a:r>
              <a:rPr lang="en-US" sz="3200" dirty="0" err="1"/>
              <a:t>arkitek</a:t>
            </a:r>
            <a:r>
              <a:rPr lang="en-US" sz="3200" dirty="0"/>
              <a:t>)</a:t>
            </a:r>
          </a:p>
          <a:p>
            <a:pPr marL="623888" indent="-260350">
              <a:defRPr/>
            </a:pPr>
            <a:r>
              <a:rPr lang="en-US" sz="3200" dirty="0" err="1"/>
              <a:t>Mengamati</a:t>
            </a:r>
            <a:r>
              <a:rPr lang="en-US" sz="3200" dirty="0"/>
              <a:t> </a:t>
            </a:r>
            <a:r>
              <a:rPr lang="en-US" sz="3200" dirty="0" err="1"/>
              <a:t>dunia</a:t>
            </a:r>
            <a:r>
              <a:rPr lang="en-US" sz="3200" dirty="0"/>
              <a:t> visual</a:t>
            </a:r>
          </a:p>
          <a:p>
            <a:pPr marL="0" indent="0">
              <a:buNone/>
            </a:pPr>
            <a:endParaRPr lang="en-MY" sz="3200" b="1" dirty="0"/>
          </a:p>
        </p:txBody>
      </p:sp>
    </p:spTree>
    <p:extLst>
      <p:ext uri="{BB962C8B-B14F-4D97-AF65-F5344CB8AC3E}">
        <p14:creationId xmlns:p14="http://schemas.microsoft.com/office/powerpoint/2010/main" val="24223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b="1" dirty="0" smtClean="0"/>
              <a:t>4. </a:t>
            </a:r>
            <a:r>
              <a:rPr lang="en-US" sz="3600" b="1" dirty="0" err="1" smtClean="0"/>
              <a:t>Muzik</a:t>
            </a:r>
            <a:r>
              <a:rPr lang="en-US" sz="3600" b="1" dirty="0" smtClean="0"/>
              <a:t> </a:t>
            </a:r>
          </a:p>
          <a:p>
            <a:pPr marL="711200" indent="-261938">
              <a:defRPr/>
            </a:pPr>
            <a:r>
              <a:rPr lang="en-US" sz="3600" dirty="0" err="1" smtClean="0"/>
              <a:t>Mengenal</a:t>
            </a:r>
            <a:r>
              <a:rPr lang="en-US" sz="3600" dirty="0" smtClean="0"/>
              <a:t> </a:t>
            </a:r>
            <a:r>
              <a:rPr lang="en-US" sz="3600" dirty="0" err="1"/>
              <a:t>pasti</a:t>
            </a:r>
            <a:r>
              <a:rPr lang="en-US" sz="3600" dirty="0"/>
              <a:t> </a:t>
            </a:r>
            <a:r>
              <a:rPr lang="en-US" sz="3600" dirty="0" err="1"/>
              <a:t>bunyi</a:t>
            </a:r>
            <a:r>
              <a:rPr lang="en-US" sz="3600" dirty="0"/>
              <a:t> </a:t>
            </a:r>
            <a:r>
              <a:rPr lang="en-US" sz="3600" dirty="0" err="1"/>
              <a:t>vokal</a:t>
            </a:r>
            <a:endParaRPr lang="en-US" sz="3600" dirty="0"/>
          </a:p>
          <a:p>
            <a:pPr marL="711200" indent="-261938">
              <a:defRPr/>
            </a:pPr>
            <a:r>
              <a:rPr lang="en-US" sz="3600" dirty="0" err="1"/>
              <a:t>Mengenal</a:t>
            </a:r>
            <a:r>
              <a:rPr lang="en-US" sz="3600" dirty="0"/>
              <a:t> </a:t>
            </a:r>
            <a:r>
              <a:rPr lang="en-US" sz="3600" dirty="0" err="1"/>
              <a:t>pasti</a:t>
            </a:r>
            <a:r>
              <a:rPr lang="en-US" sz="3600" dirty="0"/>
              <a:t> </a:t>
            </a:r>
            <a:r>
              <a:rPr lang="en-US" sz="3600" dirty="0" err="1"/>
              <a:t>bunyian</a:t>
            </a:r>
            <a:r>
              <a:rPr lang="en-US" sz="3600" dirty="0"/>
              <a:t> </a:t>
            </a:r>
            <a:r>
              <a:rPr lang="en-US" sz="3600" dirty="0" err="1"/>
              <a:t>alam</a:t>
            </a:r>
            <a:r>
              <a:rPr lang="en-US" sz="3600" dirty="0"/>
              <a:t> </a:t>
            </a:r>
            <a:r>
              <a:rPr lang="en-US" sz="3600" dirty="0" err="1"/>
              <a:t>sekitar</a:t>
            </a:r>
            <a:endParaRPr lang="en-US" sz="3600" dirty="0"/>
          </a:p>
          <a:p>
            <a:pPr marL="711200" indent="-261938">
              <a:defRPr/>
            </a:pPr>
            <a:r>
              <a:rPr lang="en-US" sz="3600" dirty="0" err="1"/>
              <a:t>Menyanyi</a:t>
            </a:r>
            <a:endParaRPr lang="en-US" sz="3600" dirty="0"/>
          </a:p>
          <a:p>
            <a:pPr marL="711200" indent="-261938">
              <a:defRPr/>
            </a:pPr>
            <a:r>
              <a:rPr lang="en-US" sz="3600" dirty="0" err="1"/>
              <a:t>Mencipta</a:t>
            </a:r>
            <a:r>
              <a:rPr lang="en-US" sz="3600" dirty="0"/>
              <a:t> </a:t>
            </a:r>
            <a:r>
              <a:rPr lang="en-US" sz="3600" dirty="0" err="1"/>
              <a:t>lagu</a:t>
            </a:r>
            <a:endParaRPr lang="en-US" sz="3600" dirty="0"/>
          </a:p>
          <a:p>
            <a:pPr marL="711200" indent="-261938">
              <a:defRPr/>
            </a:pPr>
            <a:r>
              <a:rPr lang="en-US" sz="3600" dirty="0" err="1"/>
              <a:t>Kepekaan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rima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melodi</a:t>
            </a:r>
            <a:r>
              <a:rPr lang="en-US" sz="3600" dirty="0"/>
              <a:t> </a:t>
            </a:r>
            <a:r>
              <a:rPr lang="en-US" sz="3600" dirty="0" err="1"/>
              <a:t>muzik</a:t>
            </a:r>
            <a:endParaRPr lang="en-US" sz="36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809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b="1" dirty="0" smtClean="0"/>
              <a:t>5. </a:t>
            </a:r>
            <a:r>
              <a:rPr lang="en-US" sz="3600" b="1" dirty="0" err="1" smtClean="0"/>
              <a:t>Tubuh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Kinestetik</a:t>
            </a:r>
            <a:r>
              <a:rPr lang="en-US" sz="3600" b="1" dirty="0" smtClean="0"/>
              <a:t> </a:t>
            </a:r>
          </a:p>
          <a:p>
            <a:pPr marL="900113" indent="-363538">
              <a:defRPr/>
            </a:pPr>
            <a:r>
              <a:rPr lang="en-US" sz="3600" dirty="0" err="1" smtClean="0"/>
              <a:t>Gerak</a:t>
            </a:r>
            <a:r>
              <a:rPr lang="en-US" sz="3600" dirty="0" smtClean="0"/>
              <a:t> </a:t>
            </a:r>
            <a:r>
              <a:rPr lang="en-US" sz="3600" dirty="0" err="1"/>
              <a:t>badan</a:t>
            </a:r>
            <a:endParaRPr lang="en-US" sz="3600" dirty="0"/>
          </a:p>
          <a:p>
            <a:pPr marL="900113" indent="-363538">
              <a:defRPr/>
            </a:pPr>
            <a:r>
              <a:rPr lang="en-US" sz="3600" dirty="0" err="1"/>
              <a:t>Gimnastik</a:t>
            </a:r>
            <a:r>
              <a:rPr lang="en-US" sz="3600" dirty="0"/>
              <a:t>/</a:t>
            </a:r>
            <a:r>
              <a:rPr lang="en-US" sz="3600" dirty="0" err="1"/>
              <a:t>senamrobik</a:t>
            </a:r>
            <a:endParaRPr lang="en-US" sz="3600" dirty="0"/>
          </a:p>
          <a:p>
            <a:pPr marL="900113" indent="-363538">
              <a:defRPr/>
            </a:pPr>
            <a:r>
              <a:rPr lang="en-US" sz="3600" dirty="0" err="1"/>
              <a:t>Kawalan</a:t>
            </a:r>
            <a:r>
              <a:rPr lang="en-US" sz="3600" dirty="0"/>
              <a:t> </a:t>
            </a:r>
            <a:r>
              <a:rPr lang="en-US" sz="3600" dirty="0" err="1"/>
              <a:t>anggota</a:t>
            </a:r>
            <a:r>
              <a:rPr lang="en-US" sz="3600" dirty="0"/>
              <a:t> </a:t>
            </a:r>
            <a:r>
              <a:rPr lang="en-US" sz="3600" dirty="0" err="1"/>
              <a:t>badan</a:t>
            </a:r>
            <a:endParaRPr lang="en-US" sz="3600" dirty="0"/>
          </a:p>
          <a:p>
            <a:pPr marL="900113" indent="-363538">
              <a:defRPr/>
            </a:pPr>
            <a:r>
              <a:rPr lang="en-US" sz="3600" dirty="0" err="1"/>
              <a:t>Bersukan</a:t>
            </a:r>
            <a:endParaRPr lang="en-US" sz="3600" dirty="0"/>
          </a:p>
          <a:p>
            <a:pPr marL="900113" indent="-363538">
              <a:defRPr/>
            </a:pPr>
            <a:r>
              <a:rPr lang="en-US" sz="3600" dirty="0" err="1"/>
              <a:t>Permainan</a:t>
            </a:r>
            <a:endParaRPr lang="en-US" sz="3600" dirty="0"/>
          </a:p>
          <a:p>
            <a:pPr marL="900113" indent="-363538">
              <a:defRPr/>
            </a:pP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cipta</a:t>
            </a:r>
            <a:r>
              <a:rPr lang="en-US" sz="3600" dirty="0"/>
              <a:t> </a:t>
            </a:r>
            <a:r>
              <a:rPr lang="en-US" sz="3600" dirty="0" err="1"/>
              <a:t>gaya</a:t>
            </a:r>
            <a:r>
              <a:rPr lang="en-US" sz="3600" dirty="0"/>
              <a:t> </a:t>
            </a:r>
            <a:r>
              <a:rPr lang="en-US" sz="3600" dirty="0" err="1"/>
              <a:t>tarian</a:t>
            </a:r>
            <a:endParaRPr lang="en-US" sz="36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64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3600" b="1" dirty="0" smtClean="0"/>
              <a:t>6. Interpersonal </a:t>
            </a:r>
          </a:p>
          <a:p>
            <a:pPr marL="711200" indent="-261938">
              <a:defRPr/>
            </a:pPr>
            <a:r>
              <a:rPr lang="en-US" sz="3600" dirty="0" err="1" smtClean="0"/>
              <a:t>Bijak</a:t>
            </a:r>
            <a:r>
              <a:rPr lang="en-US" sz="3600" dirty="0" smtClean="0"/>
              <a:t> </a:t>
            </a:r>
            <a:r>
              <a:rPr lang="en-US" sz="3600" dirty="0" err="1"/>
              <a:t>mewujudkan</a:t>
            </a:r>
            <a:r>
              <a:rPr lang="en-US" sz="3600" dirty="0"/>
              <a:t> </a:t>
            </a:r>
            <a:r>
              <a:rPr lang="en-US" sz="3600" dirty="0" err="1"/>
              <a:t>interaksi</a:t>
            </a:r>
            <a:r>
              <a:rPr lang="en-US" sz="3600" dirty="0"/>
              <a:t> </a:t>
            </a:r>
            <a:r>
              <a:rPr lang="en-US" sz="3600" dirty="0" err="1"/>
              <a:t>sosial</a:t>
            </a:r>
            <a:r>
              <a:rPr lang="en-US" sz="3600" dirty="0"/>
              <a:t> yang </a:t>
            </a:r>
            <a:r>
              <a:rPr lang="en-US" sz="3600" dirty="0" err="1" smtClean="0"/>
              <a:t>berkesan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dirty="0" err="1"/>
              <a:t>l</a:t>
            </a:r>
            <a:r>
              <a:rPr lang="en-US" sz="3600" dirty="0" err="1" smtClean="0"/>
              <a:t>ancar</a:t>
            </a:r>
            <a:r>
              <a:rPr lang="en-US" sz="3600" dirty="0" smtClean="0"/>
              <a:t> </a:t>
            </a:r>
            <a:r>
              <a:rPr lang="en-US" sz="3600" dirty="0" err="1"/>
              <a:t>bertutur</a:t>
            </a:r>
            <a:r>
              <a:rPr lang="en-US" sz="3600" dirty="0"/>
              <a:t>, </a:t>
            </a:r>
            <a:r>
              <a:rPr lang="en-US" sz="3600" dirty="0" err="1"/>
              <a:t>peramah</a:t>
            </a:r>
            <a:r>
              <a:rPr lang="en-US" sz="3600" dirty="0"/>
              <a:t>,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hati</a:t>
            </a:r>
            <a:r>
              <a:rPr lang="en-US" sz="3600" dirty="0"/>
              <a:t>, </a:t>
            </a:r>
            <a:r>
              <a:rPr lang="en-US" sz="3600" dirty="0" err="1"/>
              <a:t>simpati</a:t>
            </a:r>
            <a:r>
              <a:rPr lang="en-US" sz="3600" dirty="0"/>
              <a:t>, </a:t>
            </a:r>
            <a:r>
              <a:rPr lang="en-US" sz="3600" dirty="0" err="1"/>
              <a:t>empati</a:t>
            </a:r>
            <a:r>
              <a:rPr lang="en-US" sz="3600" dirty="0"/>
              <a:t> </a:t>
            </a:r>
            <a:r>
              <a:rPr lang="en-US" sz="3600" dirty="0" err="1" smtClean="0"/>
              <a:t>dll</a:t>
            </a:r>
            <a:endParaRPr lang="en-US" sz="3600" dirty="0" smtClean="0"/>
          </a:p>
          <a:p>
            <a:pPr marL="711200" indent="-261938">
              <a:defRPr/>
            </a:pPr>
            <a:r>
              <a:rPr lang="en-US" sz="3600" dirty="0" err="1" smtClean="0"/>
              <a:t>Bijak</a:t>
            </a:r>
            <a:r>
              <a:rPr lang="en-US" sz="3600" dirty="0" smtClean="0"/>
              <a:t> </a:t>
            </a:r>
            <a:r>
              <a:rPr lang="en-US" sz="3600" dirty="0" err="1"/>
              <a:t>memimpin</a:t>
            </a:r>
            <a:r>
              <a:rPr lang="en-US" sz="3600" dirty="0"/>
              <a:t> &amp; </a:t>
            </a:r>
            <a:r>
              <a:rPr lang="en-US" sz="3600" dirty="0" err="1"/>
              <a:t>mempengaruhi</a:t>
            </a:r>
            <a:r>
              <a:rPr lang="en-US" sz="3600" dirty="0"/>
              <a:t> orang lain (</a:t>
            </a:r>
            <a:r>
              <a:rPr lang="en-US" sz="3600" dirty="0" smtClean="0"/>
              <a:t>leadership)</a:t>
            </a:r>
          </a:p>
          <a:p>
            <a:pPr marL="711200" indent="-261938">
              <a:defRPr/>
            </a:pPr>
            <a:r>
              <a:rPr lang="en-US" sz="3600" dirty="0" err="1" smtClean="0"/>
              <a:t>Bijak</a:t>
            </a:r>
            <a:r>
              <a:rPr lang="en-US" sz="3600" dirty="0" smtClean="0"/>
              <a:t> </a:t>
            </a:r>
            <a:r>
              <a:rPr lang="en-US" sz="3600" dirty="0" err="1"/>
              <a:t>berinteraksi</a:t>
            </a:r>
            <a:r>
              <a:rPr lang="en-US" sz="3600" dirty="0"/>
              <a:t> &amp; </a:t>
            </a:r>
            <a:r>
              <a:rPr lang="en-US" sz="3600" dirty="0" err="1"/>
              <a:t>komunikasi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 smtClean="0"/>
              <a:t>berkesan</a:t>
            </a:r>
            <a:endParaRPr lang="en-US" sz="3600" dirty="0" smtClean="0"/>
          </a:p>
          <a:p>
            <a:pPr marL="711200" indent="-261938">
              <a:defRPr/>
            </a:pPr>
            <a:r>
              <a:rPr lang="en-US" sz="3600" dirty="0" err="1" smtClean="0"/>
              <a:t>Penampilan</a:t>
            </a:r>
            <a:r>
              <a:rPr lang="en-US" sz="3600" dirty="0" smtClean="0"/>
              <a:t> </a:t>
            </a:r>
            <a:r>
              <a:rPr lang="en-US" sz="3600" dirty="0" err="1"/>
              <a:t>diri</a:t>
            </a:r>
            <a:r>
              <a:rPr lang="en-US" sz="3600" dirty="0"/>
              <a:t> yang </a:t>
            </a:r>
            <a:r>
              <a:rPr lang="en-US" sz="3600" dirty="0" err="1"/>
              <a:t>mengagumkan</a:t>
            </a:r>
            <a:endParaRPr lang="en-US" sz="36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623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7. Intrapersonal</a:t>
            </a:r>
          </a:p>
          <a:p>
            <a:pPr marL="812800" indent="-363538">
              <a:defRPr/>
            </a:pPr>
            <a:r>
              <a:rPr lang="en-US" sz="3600" dirty="0" err="1"/>
              <a:t>Alim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rajin</a:t>
            </a:r>
            <a:r>
              <a:rPr lang="en-US" sz="3600" dirty="0"/>
              <a:t> </a:t>
            </a:r>
            <a:r>
              <a:rPr lang="en-US" sz="3600" dirty="0" err="1"/>
              <a:t>beribadat</a:t>
            </a:r>
            <a:endParaRPr lang="en-US" sz="3600" dirty="0"/>
          </a:p>
          <a:p>
            <a:pPr marL="812800" indent="-363538">
              <a:defRPr/>
            </a:pPr>
            <a:r>
              <a:rPr lang="en-US" sz="3600" dirty="0" err="1"/>
              <a:t>Sentiasa</a:t>
            </a:r>
            <a:r>
              <a:rPr lang="en-US" sz="3600" dirty="0"/>
              <a:t> </a:t>
            </a:r>
            <a:r>
              <a:rPr lang="en-US" sz="3600" dirty="0" err="1"/>
              <a:t>membuat</a:t>
            </a:r>
            <a:r>
              <a:rPr lang="en-US" sz="3600" dirty="0"/>
              <a:t> </a:t>
            </a:r>
            <a:r>
              <a:rPr lang="en-US" sz="3600" dirty="0" err="1"/>
              <a:t>refleksi</a:t>
            </a:r>
            <a:r>
              <a:rPr lang="en-US" sz="3600" dirty="0"/>
              <a:t> </a:t>
            </a:r>
            <a:r>
              <a:rPr lang="en-US" sz="3600" dirty="0" err="1"/>
              <a:t>kendiri</a:t>
            </a:r>
            <a:r>
              <a:rPr lang="en-US" sz="3600" dirty="0"/>
              <a:t>/</a:t>
            </a:r>
            <a:r>
              <a:rPr lang="en-US" sz="3600" dirty="0" err="1"/>
              <a:t>bermuhasabah</a:t>
            </a:r>
            <a:endParaRPr lang="en-US" sz="3600" dirty="0"/>
          </a:p>
          <a:p>
            <a:pPr marL="812800" indent="-363538">
              <a:defRPr/>
            </a:pPr>
            <a:r>
              <a:rPr lang="en-US" sz="3600" dirty="0" err="1"/>
              <a:t>Berdisiplin</a:t>
            </a:r>
            <a:endParaRPr lang="en-US" sz="3600" dirty="0"/>
          </a:p>
          <a:p>
            <a:pPr marL="812800" indent="-363538">
              <a:defRPr/>
            </a:pPr>
            <a:r>
              <a:rPr lang="en-US" sz="3600" dirty="0" err="1"/>
              <a:t>Sensitif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persekitaran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pergaulan</a:t>
            </a:r>
            <a:endParaRPr lang="en-US" sz="36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6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8" y="365125"/>
            <a:ext cx="9317182" cy="1325563"/>
          </a:xfrm>
        </p:spPr>
        <p:txBody>
          <a:bodyPr/>
          <a:lstStyle/>
          <a:p>
            <a:r>
              <a:rPr lang="ms-MY" b="1" dirty="0"/>
              <a:t>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964" y="1825625"/>
            <a:ext cx="9635836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MY" dirty="0" smtClean="0"/>
              <a:t>Woodcock (2000) – </a:t>
            </a:r>
            <a:r>
              <a:rPr lang="en-MY" dirty="0" err="1" smtClean="0"/>
              <a:t>membahagikan</a:t>
            </a:r>
            <a:r>
              <a:rPr lang="en-MY" dirty="0" smtClean="0"/>
              <a:t> </a:t>
            </a:r>
            <a:r>
              <a:rPr lang="en-MY" dirty="0" err="1" smtClean="0"/>
              <a:t>perbezaan</a:t>
            </a:r>
            <a:r>
              <a:rPr lang="en-MY" dirty="0" smtClean="0"/>
              <a:t> </a:t>
            </a:r>
            <a:r>
              <a:rPr lang="en-MY" dirty="0" err="1" smtClean="0"/>
              <a:t>individu</a:t>
            </a:r>
            <a:r>
              <a:rPr lang="en-MY" dirty="0" smtClean="0"/>
              <a:t> </a:t>
            </a:r>
            <a:r>
              <a:rPr lang="en-MY" dirty="0" err="1" smtClean="0"/>
              <a:t>kepada</a:t>
            </a:r>
            <a:r>
              <a:rPr lang="en-MY" dirty="0" smtClean="0"/>
              <a:t> </a:t>
            </a:r>
            <a:r>
              <a:rPr lang="en-MY" dirty="0" err="1" smtClean="0"/>
              <a:t>dua</a:t>
            </a:r>
            <a:r>
              <a:rPr lang="en-MY" dirty="0" smtClean="0"/>
              <a:t> </a:t>
            </a:r>
            <a:r>
              <a:rPr lang="en-MY" dirty="0" err="1" smtClean="0"/>
              <a:t>jenis</a:t>
            </a:r>
            <a:r>
              <a:rPr lang="en-MY" dirty="0" smtClean="0"/>
              <a:t>:</a:t>
            </a:r>
          </a:p>
          <a:p>
            <a:pPr marL="514350" indent="-514350">
              <a:buAutoNum type="arabicPeriod"/>
            </a:pPr>
            <a:r>
              <a:rPr lang="en-MY" dirty="0" err="1" smtClean="0"/>
              <a:t>Intraindividu</a:t>
            </a:r>
            <a:endParaRPr lang="en-MY" dirty="0" smtClean="0"/>
          </a:p>
          <a:p>
            <a:pPr marL="720725" indent="-180975"/>
            <a:r>
              <a:rPr lang="en-MY" dirty="0" err="1" smtClean="0"/>
              <a:t>Perbezaan</a:t>
            </a:r>
            <a:r>
              <a:rPr lang="en-MY" dirty="0"/>
              <a:t> </a:t>
            </a:r>
            <a:r>
              <a:rPr lang="en-MY" dirty="0" err="1" smtClean="0"/>
              <a:t>dalaman</a:t>
            </a:r>
            <a:r>
              <a:rPr lang="en-MY" dirty="0" smtClean="0"/>
              <a:t> </a:t>
            </a:r>
            <a:r>
              <a:rPr lang="en-MY" dirty="0" err="1" smtClean="0"/>
              <a:t>individu</a:t>
            </a:r>
            <a:r>
              <a:rPr lang="en-MY" dirty="0" smtClean="0"/>
              <a:t> yang </a:t>
            </a:r>
            <a:r>
              <a:rPr lang="en-MY" dirty="0" err="1" smtClean="0"/>
              <a:t>dipengaruhi</a:t>
            </a:r>
            <a:r>
              <a:rPr lang="en-MY" dirty="0" smtClean="0"/>
              <a:t> </a:t>
            </a:r>
            <a:r>
              <a:rPr lang="en-MY" dirty="0" err="1" smtClean="0"/>
              <a:t>oleh</a:t>
            </a:r>
            <a:r>
              <a:rPr lang="en-MY" dirty="0" smtClean="0"/>
              <a:t> masa, </a:t>
            </a:r>
            <a:r>
              <a:rPr lang="en-MY" dirty="0" err="1" smtClean="0"/>
              <a:t>tempat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keadaan</a:t>
            </a:r>
            <a:r>
              <a:rPr lang="en-MY" dirty="0" smtClean="0"/>
              <a:t>.</a:t>
            </a:r>
          </a:p>
          <a:p>
            <a:pPr marL="720725" indent="-180975"/>
            <a:r>
              <a:rPr lang="en-MY" dirty="0" err="1" smtClean="0"/>
              <a:t>Contoh</a:t>
            </a:r>
            <a:r>
              <a:rPr lang="en-MY" dirty="0" smtClean="0"/>
              <a:t>, </a:t>
            </a:r>
            <a:r>
              <a:rPr lang="en-MY" dirty="0" err="1" smtClean="0"/>
              <a:t>sikap</a:t>
            </a:r>
            <a:r>
              <a:rPr lang="en-MY" dirty="0" smtClean="0"/>
              <a:t> </a:t>
            </a:r>
            <a:r>
              <a:rPr lang="en-MY" dirty="0" err="1" smtClean="0"/>
              <a:t>semasa</a:t>
            </a:r>
            <a:r>
              <a:rPr lang="en-MY" dirty="0" smtClean="0"/>
              <a:t> di </a:t>
            </a:r>
            <a:r>
              <a:rPr lang="en-MY" dirty="0" err="1" smtClean="0"/>
              <a:t>rumah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di </a:t>
            </a:r>
            <a:r>
              <a:rPr lang="en-MY" dirty="0" err="1" smtClean="0"/>
              <a:t>pejabat</a:t>
            </a:r>
            <a:r>
              <a:rPr lang="en-MY" dirty="0" smtClean="0"/>
              <a:t> </a:t>
            </a:r>
            <a:r>
              <a:rPr lang="en-MY" dirty="0" err="1" smtClean="0"/>
              <a:t>berbez</a:t>
            </a:r>
            <a:endParaRPr lang="en-MY" dirty="0" smtClean="0"/>
          </a:p>
          <a:p>
            <a:pPr marL="514350" indent="-514350">
              <a:buAutoNum type="arabicPeriod" startAt="2"/>
            </a:pPr>
            <a:r>
              <a:rPr lang="en-MY" dirty="0" err="1" smtClean="0"/>
              <a:t>Interindividu</a:t>
            </a:r>
            <a:endParaRPr lang="en-MY" dirty="0" smtClean="0"/>
          </a:p>
          <a:p>
            <a:pPr marL="720725" indent="-180975"/>
            <a:r>
              <a:rPr lang="en-MY" dirty="0" err="1" smtClean="0"/>
              <a:t>Perbazaan</a:t>
            </a:r>
            <a:r>
              <a:rPr lang="en-MY" dirty="0" smtClean="0"/>
              <a:t> </a:t>
            </a:r>
            <a:r>
              <a:rPr lang="en-MY" dirty="0" err="1" smtClean="0"/>
              <a:t>antara</a:t>
            </a:r>
            <a:r>
              <a:rPr lang="en-MY" dirty="0" smtClean="0"/>
              <a:t> </a:t>
            </a:r>
            <a:r>
              <a:rPr lang="en-MY" dirty="0" err="1" smtClean="0"/>
              <a:t>seorang</a:t>
            </a:r>
            <a:r>
              <a:rPr lang="en-MY" dirty="0" smtClean="0"/>
              <a:t> </a:t>
            </a:r>
            <a:r>
              <a:rPr lang="en-MY" dirty="0" err="1" smtClean="0"/>
              <a:t>individu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individu</a:t>
            </a:r>
            <a:r>
              <a:rPr lang="en-MY" dirty="0" smtClean="0"/>
              <a:t> yang lain.</a:t>
            </a:r>
          </a:p>
          <a:p>
            <a:pPr marL="720725" indent="-180975"/>
            <a:r>
              <a:rPr lang="en-MY" dirty="0" err="1" smtClean="0"/>
              <a:t>Perbezaan</a:t>
            </a:r>
            <a:r>
              <a:rPr lang="en-MY" dirty="0" smtClean="0"/>
              <a:t> </a:t>
            </a:r>
            <a:r>
              <a:rPr lang="en-MY" dirty="0" err="1" smtClean="0"/>
              <a:t>antara</a:t>
            </a:r>
            <a:r>
              <a:rPr lang="en-MY" dirty="0" smtClean="0"/>
              <a:t> </a:t>
            </a:r>
            <a:r>
              <a:rPr lang="en-MY" dirty="0" err="1" smtClean="0"/>
              <a:t>individu</a:t>
            </a:r>
            <a:r>
              <a:rPr lang="en-MY" dirty="0" smtClean="0"/>
              <a:t>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pelbagai</a:t>
            </a:r>
            <a:r>
              <a:rPr lang="en-MY" dirty="0" smtClean="0"/>
              <a:t> </a:t>
            </a:r>
            <a:r>
              <a:rPr lang="en-MY" dirty="0" err="1" smtClean="0"/>
              <a:t>bentuk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perkara</a:t>
            </a:r>
            <a:endParaRPr lang="en-MY" dirty="0" smtClean="0"/>
          </a:p>
          <a:p>
            <a:pPr marL="720725" indent="-180975"/>
            <a:endParaRPr lang="en-MY" dirty="0" smtClean="0"/>
          </a:p>
          <a:p>
            <a:pPr marL="0" indent="0">
              <a:buNone/>
            </a:pPr>
            <a:r>
              <a:rPr lang="en-MY" dirty="0"/>
              <a:t> </a:t>
            </a:r>
            <a:r>
              <a:rPr lang="en-MY" dirty="0" smtClean="0"/>
              <a:t>     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8635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MY" sz="3600" b="1" dirty="0" smtClean="0"/>
              <a:t>8. </a:t>
            </a:r>
            <a:r>
              <a:rPr lang="en-US" sz="3600" b="1" dirty="0" smtClean="0"/>
              <a:t>Naturalis </a:t>
            </a:r>
          </a:p>
          <a:p>
            <a:pPr marL="900113" indent="-450850">
              <a:defRPr/>
            </a:pPr>
            <a:r>
              <a:rPr lang="en-US" sz="3600" dirty="0" err="1" smtClean="0"/>
              <a:t>Cinta</a:t>
            </a:r>
            <a:r>
              <a:rPr lang="en-US" sz="3600" dirty="0" smtClean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alam</a:t>
            </a:r>
            <a:r>
              <a:rPr lang="en-US" sz="3600" dirty="0"/>
              <a:t> </a:t>
            </a:r>
            <a:r>
              <a:rPr lang="en-US" sz="3600" dirty="0" err="1"/>
              <a:t>sekitar</a:t>
            </a:r>
            <a:endParaRPr lang="en-US" sz="3600" dirty="0"/>
          </a:p>
          <a:p>
            <a:pPr marL="900113" indent="-450850">
              <a:defRPr/>
            </a:pPr>
            <a:r>
              <a:rPr lang="en-US" sz="3600" dirty="0" err="1"/>
              <a:t>Menyayangi</a:t>
            </a:r>
            <a:r>
              <a:rPr lang="en-US" sz="3600" dirty="0"/>
              <a:t> flora </a:t>
            </a:r>
            <a:r>
              <a:rPr lang="en-US" sz="3600" dirty="0" err="1"/>
              <a:t>dan</a:t>
            </a:r>
            <a:r>
              <a:rPr lang="en-US" sz="3600" dirty="0"/>
              <a:t> fauna</a:t>
            </a:r>
          </a:p>
          <a:p>
            <a:pPr marL="900113" indent="-450850">
              <a:defRPr/>
            </a:pPr>
            <a:r>
              <a:rPr lang="en-US" sz="3600" dirty="0" err="1"/>
              <a:t>Suka</a:t>
            </a:r>
            <a:r>
              <a:rPr lang="en-US" sz="3600" dirty="0"/>
              <a:t> </a:t>
            </a:r>
            <a:r>
              <a:rPr lang="en-US" sz="3600" dirty="0" err="1"/>
              <a:t>mengembara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menikmati</a:t>
            </a:r>
            <a:r>
              <a:rPr lang="en-US" sz="3600" dirty="0"/>
              <a:t> </a:t>
            </a:r>
            <a:r>
              <a:rPr lang="en-US" sz="3600" dirty="0" err="1"/>
              <a:t>keindahan</a:t>
            </a:r>
            <a:r>
              <a:rPr lang="en-US" sz="3600" dirty="0"/>
              <a:t> </a:t>
            </a:r>
            <a:r>
              <a:rPr lang="en-US" sz="3600" dirty="0" err="1"/>
              <a:t>alam</a:t>
            </a:r>
            <a:endParaRPr lang="en-US" sz="3600" dirty="0"/>
          </a:p>
          <a:p>
            <a:pPr marL="900113" indent="-450850">
              <a:defRPr/>
            </a:pPr>
            <a:r>
              <a:rPr lang="en-US" sz="3600" dirty="0" err="1"/>
              <a:t>Menyayangi</a:t>
            </a:r>
            <a:r>
              <a:rPr lang="en-US" sz="3600" dirty="0"/>
              <a:t> </a:t>
            </a:r>
            <a:r>
              <a:rPr lang="en-US" sz="3600" dirty="0" err="1"/>
              <a:t>makhluk</a:t>
            </a:r>
            <a:r>
              <a:rPr lang="en-US" sz="3600" dirty="0"/>
              <a:t> </a:t>
            </a:r>
            <a:r>
              <a:rPr lang="en-US" sz="3600" dirty="0" err="1"/>
              <a:t>Tuhan</a:t>
            </a:r>
            <a:endParaRPr lang="en-US" sz="3600" dirty="0"/>
          </a:p>
          <a:p>
            <a:pPr marL="900113" indent="-450850">
              <a:defRPr/>
            </a:pPr>
            <a:r>
              <a:rPr lang="en-US" sz="3600" dirty="0" err="1"/>
              <a:t>Menyokong</a:t>
            </a:r>
            <a:r>
              <a:rPr lang="en-US" sz="3600" dirty="0"/>
              <a:t> </a:t>
            </a:r>
            <a:r>
              <a:rPr lang="en-US" sz="3600" dirty="0" err="1"/>
              <a:t>usaha</a:t>
            </a:r>
            <a:r>
              <a:rPr lang="en-US" sz="3600" dirty="0"/>
              <a:t> </a:t>
            </a:r>
            <a:r>
              <a:rPr lang="en-US" sz="3600" dirty="0" err="1"/>
              <a:t>kitar</a:t>
            </a:r>
            <a:r>
              <a:rPr lang="en-US" sz="3600" dirty="0"/>
              <a:t> </a:t>
            </a:r>
            <a:r>
              <a:rPr lang="en-US" sz="3600" dirty="0" err="1"/>
              <a:t>semula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usaha</a:t>
            </a:r>
            <a:r>
              <a:rPr lang="en-US" sz="3600" dirty="0"/>
              <a:t> </a:t>
            </a:r>
            <a:r>
              <a:rPr lang="en-US" sz="3600" dirty="0" err="1"/>
              <a:t>menjaga</a:t>
            </a:r>
            <a:r>
              <a:rPr lang="en-US" sz="3600" dirty="0"/>
              <a:t> </a:t>
            </a:r>
            <a:r>
              <a:rPr lang="en-US" sz="3600" dirty="0" err="1"/>
              <a:t>keindahan</a:t>
            </a:r>
            <a:r>
              <a:rPr lang="en-US" sz="3600" dirty="0"/>
              <a:t> </a:t>
            </a:r>
            <a:r>
              <a:rPr lang="en-US" sz="3600" dirty="0" err="1"/>
              <a:t>alam</a:t>
            </a:r>
            <a:r>
              <a:rPr lang="en-US" sz="3600" dirty="0"/>
              <a:t> </a:t>
            </a:r>
            <a:r>
              <a:rPr lang="en-US" sz="3600" dirty="0" err="1"/>
              <a:t>sekitar</a:t>
            </a:r>
            <a:endParaRPr lang="en-US" sz="36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030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/>
              <a:t>TEORI KECERDASAN 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600" b="1" dirty="0" smtClean="0"/>
              <a:t>9. </a:t>
            </a:r>
            <a:r>
              <a:rPr lang="en-US" sz="3600" b="1" dirty="0" smtClean="0">
                <a:latin typeface="Arial" charset="0"/>
              </a:rPr>
              <a:t>Existential/Spiritual</a:t>
            </a:r>
            <a:endParaRPr lang="en-US" sz="3600" b="1" dirty="0">
              <a:latin typeface="Arial" charset="0"/>
            </a:endParaRPr>
          </a:p>
          <a:p>
            <a:r>
              <a:rPr lang="fi-FI" sz="3200" dirty="0"/>
              <a:t>Kesadaran akan keterbatasan / kekuatan dari persepsi </a:t>
            </a:r>
            <a:r>
              <a:rPr lang="fi-FI" sz="3200" dirty="0" smtClean="0"/>
              <a:t>manusia</a:t>
            </a:r>
          </a:p>
          <a:p>
            <a:r>
              <a:rPr lang="en-MY" sz="3200" dirty="0" err="1"/>
              <a:t>Kesadaran</a:t>
            </a:r>
            <a:r>
              <a:rPr lang="en-MY" sz="3200" dirty="0"/>
              <a:t> </a:t>
            </a:r>
            <a:r>
              <a:rPr lang="en-MY" sz="3200" dirty="0" err="1"/>
              <a:t>tujuan</a:t>
            </a:r>
            <a:r>
              <a:rPr lang="en-MY" sz="3200" dirty="0"/>
              <a:t> </a:t>
            </a:r>
            <a:r>
              <a:rPr lang="en-MY" sz="3200" dirty="0" err="1"/>
              <a:t>hidup</a:t>
            </a:r>
            <a:r>
              <a:rPr lang="en-MY" sz="3200" dirty="0"/>
              <a:t> (</a:t>
            </a:r>
            <a:r>
              <a:rPr lang="en-MY" sz="3200" dirty="0" err="1"/>
              <a:t>misi</a:t>
            </a:r>
            <a:r>
              <a:rPr lang="en-MY" sz="3200" dirty="0"/>
              <a:t>)</a:t>
            </a:r>
          </a:p>
          <a:p>
            <a:r>
              <a:rPr lang="en-MY" sz="3200" dirty="0" err="1"/>
              <a:t>Komitmen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pertumbuhan</a:t>
            </a:r>
            <a:r>
              <a:rPr lang="en-MY" sz="3200" dirty="0"/>
              <a:t> </a:t>
            </a:r>
            <a:r>
              <a:rPr lang="en-MY" sz="3200" dirty="0" err="1"/>
              <a:t>rohani</a:t>
            </a:r>
            <a:endParaRPr lang="en-MY" sz="3200" dirty="0"/>
          </a:p>
          <a:p>
            <a:r>
              <a:rPr lang="fi-FI" sz="3200" dirty="0" smtClean="0"/>
              <a:t>Mempertahankan </a:t>
            </a:r>
            <a:r>
              <a:rPr lang="fi-FI" sz="3200" dirty="0"/>
              <a:t>tujuan hidup dan </a:t>
            </a:r>
            <a:r>
              <a:rPr lang="fi-FI" sz="3200" dirty="0" smtClean="0"/>
              <a:t>nilai-nilai </a:t>
            </a:r>
          </a:p>
          <a:p>
            <a:r>
              <a:rPr lang="en-MY" sz="3200" dirty="0" err="1" smtClean="0"/>
              <a:t>Mempertahankan</a:t>
            </a:r>
            <a:r>
              <a:rPr lang="en-MY" sz="3200" dirty="0" smtClean="0"/>
              <a:t> </a:t>
            </a:r>
            <a:r>
              <a:rPr lang="en-MY" sz="3200" dirty="0" err="1"/>
              <a:t>iman</a:t>
            </a:r>
            <a:endParaRPr lang="fi-FI" sz="3200" dirty="0" smtClean="0"/>
          </a:p>
          <a:p>
            <a:endParaRPr lang="fi-FI" sz="36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277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KECERDASAN </a:t>
            </a:r>
            <a:r>
              <a:rPr lang="en-US" dirty="0"/>
              <a:t>PELBAGAI </a:t>
            </a:r>
            <a:endParaRPr lang="en-MY" dirty="0"/>
          </a:p>
        </p:txBody>
      </p:sp>
      <p:graphicFrame>
        <p:nvGraphicFramePr>
          <p:cNvPr id="4" name="Group 8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417213"/>
              </p:ext>
            </p:extLst>
          </p:nvPr>
        </p:nvGraphicFramePr>
        <p:xfrm>
          <a:off x="1649186" y="1376323"/>
          <a:ext cx="10174514" cy="5259501"/>
        </p:xfrm>
        <a:graphic>
          <a:graphicData uri="http://schemas.openxmlformats.org/drawingml/2006/table">
            <a:tbl>
              <a:tblPr/>
              <a:tblGrid>
                <a:gridCol w="3487676"/>
                <a:gridCol w="3577959"/>
                <a:gridCol w="3108879"/>
              </a:tblGrid>
              <a:tr h="496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Kecerdasan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Cerdas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Dalam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Verbal-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Linguistik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Menulis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Karangan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Puisi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Pantun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Penulis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penceramah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Logik-Matematik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Menaakul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kiraan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analisis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Saintis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akauntan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jurutera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3)Visual-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ruang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Mencorak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melukis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Pelukis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pereka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fesyen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4) Muzik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Mencipta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menyanyi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Penyanyi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pencipta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 Kinestetik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gimnastik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Atlet,penari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6) Interpersonal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Perhubungan manusia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Guru,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ahli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peniaga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KECERDASAN </a:t>
            </a:r>
            <a:r>
              <a:rPr lang="en-US" dirty="0"/>
              <a:t>PELBAGAI </a:t>
            </a:r>
            <a:endParaRPr lang="en-MY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14315"/>
              </p:ext>
            </p:extLst>
          </p:nvPr>
        </p:nvGraphicFramePr>
        <p:xfrm>
          <a:off x="1898073" y="1537084"/>
          <a:ext cx="9698181" cy="446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727"/>
                <a:gridCol w="3232727"/>
                <a:gridCol w="3232727"/>
              </a:tblGrid>
              <a:tr h="1455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7) Intrapersonal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Nilai-nilai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murni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falsafah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Penyajak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ahli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falsafah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5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8)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Naturalis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kpd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semula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jadi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Doktor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haiwan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saintis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9)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Existential/Spiritual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kehidupan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evolusi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manusia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kematian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Guru-guru agama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APLIKASI KECERDASAN </a:t>
            </a:r>
            <a:r>
              <a:rPr lang="en-US" dirty="0"/>
              <a:t>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1</a:t>
            </a:r>
            <a:r>
              <a:rPr lang="en-US" sz="3600" b="1" dirty="0"/>
              <a:t>. </a:t>
            </a:r>
            <a:r>
              <a:rPr lang="en-US" sz="3600" b="1" dirty="0" err="1"/>
              <a:t>Linguistik</a:t>
            </a:r>
            <a:endParaRPr lang="en-US" sz="3600" b="1" dirty="0"/>
          </a:p>
          <a:p>
            <a:pPr marL="0" indent="0">
              <a:buNone/>
            </a:pPr>
            <a:r>
              <a:rPr lang="sv-SE" altLang="en-US" sz="3600" dirty="0" smtClean="0"/>
              <a:t>Cara </a:t>
            </a:r>
            <a:r>
              <a:rPr lang="sv-SE" altLang="en-US" sz="3600" dirty="0"/>
              <a:t>belajar yang paling berkesan bagi kumpulan ini adalah dengan menggunakan stesen pembelajaran dan melalui pengajaran serta penerangan lisan.</a:t>
            </a:r>
            <a:r>
              <a:rPr lang="ms-MY" altLang="en-US" sz="3600" dirty="0"/>
              <a:t>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996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APLIKASI KECERDASAN </a:t>
            </a:r>
            <a:r>
              <a:rPr lang="en-US" dirty="0"/>
              <a:t>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 smtClean="0"/>
              <a:t>2. </a:t>
            </a:r>
            <a:r>
              <a:rPr lang="en-US" altLang="en-US" sz="3600" b="1" dirty="0" err="1" smtClean="0"/>
              <a:t>Logik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Matematik</a:t>
            </a:r>
            <a:endParaRPr lang="en-US" altLang="en-US" sz="3600" b="1" dirty="0" smtClean="0"/>
          </a:p>
          <a:p>
            <a:pPr marL="0" indent="0">
              <a:buNone/>
            </a:pPr>
            <a:r>
              <a:rPr lang="en-US" altLang="en-US" sz="3600" dirty="0" smtClean="0"/>
              <a:t>Kumpulan </a:t>
            </a:r>
            <a:r>
              <a:rPr lang="en-US" altLang="en-US" sz="3600" dirty="0" err="1"/>
              <a:t>ini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belajar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dengan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lebih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berkesan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melalui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kaedah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penyelesaian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masalah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inkuiri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penemuan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pembelajaran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koperatif</a:t>
            </a:r>
            <a:r>
              <a:rPr lang="en-US" altLang="en-US" sz="3600" dirty="0"/>
              <a:t>.</a:t>
            </a:r>
            <a:r>
              <a:rPr lang="ms-MY" altLang="en-US" sz="3600" dirty="0"/>
              <a:t>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127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APLIKASI KECERDASAN </a:t>
            </a:r>
            <a:r>
              <a:rPr lang="en-US" dirty="0"/>
              <a:t>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MY" sz="3600" b="1" dirty="0" smtClean="0"/>
              <a:t>3. </a:t>
            </a:r>
            <a:r>
              <a:rPr lang="en-MY" sz="3600" b="1" dirty="0" err="1" smtClean="0"/>
              <a:t>Ruang</a:t>
            </a:r>
            <a:r>
              <a:rPr lang="en-MY" sz="3600" b="1" dirty="0" smtClean="0"/>
              <a:t> &amp; </a:t>
            </a:r>
            <a:r>
              <a:rPr lang="en-MY" sz="3600" b="1" dirty="0" err="1" smtClean="0"/>
              <a:t>Bentuk</a:t>
            </a:r>
            <a:endParaRPr lang="en-MY" sz="3600" b="1" dirty="0" smtClean="0"/>
          </a:p>
          <a:p>
            <a:pPr marL="0" indent="0">
              <a:buNone/>
            </a:pPr>
            <a:r>
              <a:rPr lang="sv-SE" altLang="en-US" sz="3600" dirty="0"/>
              <a:t>Mereka belajar dengan berkesan melalui tunjuk cara, video dan gambar rajah serta boleh memberi sumbangan kepada projek kumpulan melalui carta dan gambar rajah.</a:t>
            </a:r>
            <a:r>
              <a:rPr lang="ms-MY" altLang="en-US" sz="3600" dirty="0"/>
              <a:t>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637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APLIKASI KECERDASAN </a:t>
            </a:r>
            <a:r>
              <a:rPr lang="en-US" dirty="0"/>
              <a:t>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 smtClean="0"/>
              <a:t>4. </a:t>
            </a:r>
            <a:r>
              <a:rPr lang="en-US" altLang="en-US" sz="3600" b="1" dirty="0" err="1" smtClean="0"/>
              <a:t>Tubuh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Kinestatik</a:t>
            </a:r>
            <a:endParaRPr lang="en-US" altLang="en-US" sz="3600" b="1" dirty="0" smtClean="0"/>
          </a:p>
          <a:p>
            <a:pPr marL="0" indent="0">
              <a:buNone/>
            </a:pPr>
            <a:r>
              <a:rPr lang="sv-SE" altLang="en-US" sz="3600" dirty="0"/>
              <a:t>Mereka berkebolehan untuk belajar melalui perbuatan seperti simulasi, permainan, main peranan dan membina model.</a:t>
            </a:r>
            <a:r>
              <a:rPr lang="ms-MY" altLang="en-US" sz="3600" dirty="0"/>
              <a:t>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756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APLIKASI KECERDASAN </a:t>
            </a:r>
            <a:r>
              <a:rPr lang="en-US" dirty="0"/>
              <a:t>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MY" sz="3600" b="1" dirty="0" smtClean="0"/>
              <a:t>5. </a:t>
            </a:r>
            <a:r>
              <a:rPr lang="en-MY" sz="3600" b="1" dirty="0" err="1" smtClean="0"/>
              <a:t>Muzik</a:t>
            </a:r>
            <a:endParaRPr lang="en-MY" sz="3600" b="1" dirty="0" smtClean="0"/>
          </a:p>
          <a:p>
            <a:pPr marL="0" indent="0">
              <a:buNone/>
            </a:pPr>
            <a:r>
              <a:rPr lang="en-US" altLang="en-US" sz="3600" dirty="0"/>
              <a:t>Murid yang </a:t>
            </a:r>
            <a:r>
              <a:rPr lang="en-US" altLang="en-US" sz="3600" dirty="0" err="1"/>
              <a:t>mempunyai</a:t>
            </a:r>
            <a:r>
              <a:rPr lang="en-US" altLang="en-US" sz="3600" dirty="0"/>
              <a:t> kecerdasan </a:t>
            </a:r>
            <a:r>
              <a:rPr lang="en-US" altLang="en-US" sz="3600" dirty="0" err="1"/>
              <a:t>muzik</a:t>
            </a:r>
            <a:r>
              <a:rPr lang="en-US" altLang="en-US" sz="3600" dirty="0"/>
              <a:t> yang </a:t>
            </a:r>
            <a:r>
              <a:rPr lang="en-US" altLang="en-US" sz="3600" dirty="0" err="1"/>
              <a:t>tinggi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lebih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gemar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belajar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melalui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pengajaran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lisan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suka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melakukan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aktiviti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jenis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tarian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gimnastik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berlatarkan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muzik</a:t>
            </a:r>
            <a:r>
              <a:rPr lang="en-US" altLang="en-US" sz="3600" dirty="0"/>
              <a:t>.</a:t>
            </a:r>
            <a:r>
              <a:rPr lang="ms-MY" altLang="en-US" sz="3600" dirty="0"/>
              <a:t>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238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APLIKASI KECERDASAN </a:t>
            </a:r>
            <a:r>
              <a:rPr lang="en-US" dirty="0"/>
              <a:t>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MY" sz="3600" b="1" dirty="0" smtClean="0"/>
              <a:t>6. Interpersonal</a:t>
            </a:r>
          </a:p>
          <a:p>
            <a:pPr marL="0" indent="0">
              <a:buNone/>
            </a:pPr>
            <a:r>
              <a:rPr lang="sv-SE" altLang="en-US" sz="3600" dirty="0"/>
              <a:t>Murid-murid yang mempunyai kecerdasan ini akan belajar dengan lebih berkesan melalui pembelajaran kooperatif dan pengajaran rakan sebaya serta penglibatan dalam perbincangan kelas. </a:t>
            </a:r>
            <a:endParaRPr lang="ms-MY" altLang="en-US" sz="36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264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 smtClean="0"/>
              <a:t>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 err="1"/>
              <a:t>Konsep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definisi</a:t>
            </a:r>
            <a:r>
              <a:rPr lang="en-MY" b="1" dirty="0"/>
              <a:t> </a:t>
            </a:r>
            <a:r>
              <a:rPr lang="en-MY" b="1" dirty="0" err="1"/>
              <a:t>perbezaan</a:t>
            </a:r>
            <a:r>
              <a:rPr lang="en-MY" b="1" dirty="0"/>
              <a:t> </a:t>
            </a:r>
            <a:r>
              <a:rPr lang="en-MY" b="1" dirty="0" err="1"/>
              <a:t>individu</a:t>
            </a:r>
            <a:r>
              <a:rPr lang="en-MY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Ketidaksamaan</a:t>
            </a:r>
            <a:r>
              <a:rPr lang="en-US" dirty="0" smtClean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, </a:t>
            </a:r>
            <a:r>
              <a:rPr lang="en-US" dirty="0" err="1"/>
              <a:t>emosi</a:t>
            </a:r>
            <a:r>
              <a:rPr lang="en-US" dirty="0"/>
              <a:t>, </a:t>
            </a:r>
            <a:r>
              <a:rPr lang="en-US" dirty="0" err="1"/>
              <a:t>rohani</a:t>
            </a:r>
            <a:r>
              <a:rPr lang="en-US" dirty="0"/>
              <a:t>, </a:t>
            </a:r>
            <a:r>
              <a:rPr lang="en-US" dirty="0" err="1"/>
              <a:t>intelek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 (JERIS</a:t>
            </a:r>
            <a:r>
              <a:rPr lang="en-US" dirty="0" smtClean="0"/>
              <a:t>)”.</a:t>
            </a:r>
            <a:endParaRPr lang="en-MY" dirty="0"/>
          </a:p>
          <a:p>
            <a:pPr>
              <a:buFont typeface="Wingdings" panose="05000000000000000000" pitchFamily="2" charset="2"/>
              <a:buChar char="§"/>
            </a:pPr>
            <a:r>
              <a:rPr lang="en-MY" dirty="0" err="1" smtClean="0"/>
              <a:t>Berdasarkan</a:t>
            </a:r>
            <a:r>
              <a:rPr lang="en-MY" dirty="0" smtClean="0"/>
              <a:t> </a:t>
            </a:r>
            <a:r>
              <a:rPr lang="en-MY" dirty="0" err="1"/>
              <a:t>prinsip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pertumbuhan</a:t>
            </a:r>
            <a:r>
              <a:rPr lang="en-MY" dirty="0"/>
              <a:t>, </a:t>
            </a:r>
            <a:r>
              <a:rPr lang="en-MY" dirty="0" err="1"/>
              <a:t>kadar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pertumbuhan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berbeza</a:t>
            </a:r>
            <a:r>
              <a:rPr lang="en-MY" dirty="0"/>
              <a:t>.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704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APLIKASI KECERDASAN </a:t>
            </a:r>
            <a:r>
              <a:rPr lang="en-US" dirty="0"/>
              <a:t>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MY" sz="3600" b="1" dirty="0" smtClean="0"/>
              <a:t>7. Intrapersonal</a:t>
            </a:r>
          </a:p>
          <a:p>
            <a:pPr marL="0" indent="0">
              <a:buNone/>
            </a:pPr>
            <a:r>
              <a:rPr lang="en-US" altLang="en-US" sz="3600" dirty="0" err="1"/>
              <a:t>Mereka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lebih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suka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belajar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bersendirian</a:t>
            </a:r>
            <a:r>
              <a:rPr lang="en-US" altLang="en-US" sz="3600" dirty="0"/>
              <a:t> di </a:t>
            </a:r>
            <a:r>
              <a:rPr lang="en-US" altLang="en-US" sz="3600" dirty="0" err="1"/>
              <a:t>perpustakaan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atau</a:t>
            </a:r>
            <a:r>
              <a:rPr lang="en-US" altLang="en-US" sz="3600" dirty="0"/>
              <a:t> di </a:t>
            </a:r>
            <a:r>
              <a:rPr lang="en-US" altLang="en-US" sz="3600" dirty="0" err="1"/>
              <a:t>stesen-stesen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pembelajaran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berkebolehan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membuat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laporan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jurnal</a:t>
            </a:r>
            <a:r>
              <a:rPr lang="en-US" altLang="en-US" sz="3600" dirty="0"/>
              <a:t> yang </a:t>
            </a:r>
            <a:r>
              <a:rPr lang="en-US" altLang="en-US" sz="3600" dirty="0" err="1"/>
              <a:t>baik</a:t>
            </a:r>
            <a:r>
              <a:rPr lang="en-US" altLang="en-US" sz="3600" dirty="0"/>
              <a:t>.</a:t>
            </a:r>
            <a:r>
              <a:rPr lang="ms-MY" altLang="en-US" sz="3600" dirty="0"/>
              <a:t>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65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86" y="365125"/>
            <a:ext cx="9234714" cy="1325563"/>
          </a:xfrm>
        </p:spPr>
        <p:txBody>
          <a:bodyPr/>
          <a:lstStyle/>
          <a:p>
            <a:r>
              <a:rPr lang="en-US" dirty="0" smtClean="0"/>
              <a:t>APLIKASI KECERDASAN </a:t>
            </a:r>
            <a:r>
              <a:rPr lang="en-US" dirty="0"/>
              <a:t>PELBAGAI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9" y="1520825"/>
            <a:ext cx="9597571" cy="4351338"/>
          </a:xfrm>
        </p:spPr>
        <p:txBody>
          <a:bodyPr/>
          <a:lstStyle/>
          <a:p>
            <a:pPr marL="0" indent="0">
              <a:buNone/>
            </a:pPr>
            <a:r>
              <a:rPr lang="en-MY" sz="3600" b="1" dirty="0" smtClean="0"/>
              <a:t>8. Naturalis</a:t>
            </a:r>
          </a:p>
          <a:p>
            <a:pPr marL="0" indent="0">
              <a:buNone/>
            </a:pPr>
            <a:r>
              <a:rPr lang="sv-SE" altLang="en-US" sz="3600" dirty="0"/>
              <a:t>Murid yang mempunyai kecerdasan naturalis belajar dengan lebih berkesan melalui aktiviti luar kelas</a:t>
            </a:r>
            <a:r>
              <a:rPr lang="ms-MY" altLang="en-US" sz="3600" dirty="0"/>
              <a:t>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512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b="1" dirty="0" smtClean="0"/>
              <a:t>                      </a:t>
            </a:r>
            <a:r>
              <a:rPr lang="en-MY" b="1" dirty="0" err="1" smtClean="0"/>
              <a:t>Latarbelakang</a:t>
            </a:r>
            <a:r>
              <a:rPr lang="en-MY" b="1" dirty="0" smtClean="0"/>
              <a:t> Daniel Goleman:</a:t>
            </a:r>
          </a:p>
          <a:p>
            <a:pPr marL="0" indent="0">
              <a:buNone/>
            </a:pPr>
            <a:endParaRPr lang="en-MY" b="1" dirty="0"/>
          </a:p>
        </p:txBody>
      </p:sp>
      <p:sp>
        <p:nvSpPr>
          <p:cNvPr id="4" name="AutoShape 2" descr="Image result for daniel goleman"/>
          <p:cNvSpPr>
            <a:spLocks noChangeAspect="1" noChangeArrowheads="1"/>
          </p:cNvSpPr>
          <p:nvPr/>
        </p:nvSpPr>
        <p:spPr bwMode="auto">
          <a:xfrm>
            <a:off x="4561320" y="3388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8196" name="Picture 4" descr="Chest high portrait of man in his sixties wearing a suit, in front of backdrop that says &quot;World Economic Foru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19" y="2070821"/>
            <a:ext cx="2989407" cy="434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2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b="1" dirty="0" smtClean="0"/>
          </a:p>
          <a:p>
            <a:pPr marL="0" indent="0">
              <a:buNone/>
            </a:pPr>
            <a:r>
              <a:rPr lang="en-MY" b="1" dirty="0" err="1" smtClean="0"/>
              <a:t>Latarbelakang</a:t>
            </a:r>
            <a:r>
              <a:rPr lang="en-MY" b="1" dirty="0" smtClean="0"/>
              <a:t> Daniel Goleman:</a:t>
            </a:r>
          </a:p>
          <a:p>
            <a:r>
              <a:rPr lang="en-MY" dirty="0" smtClean="0"/>
              <a:t> </a:t>
            </a:r>
            <a:r>
              <a:rPr lang="en-MY" dirty="0" err="1" smtClean="0"/>
              <a:t>Lahir</a:t>
            </a:r>
            <a:r>
              <a:rPr lang="en-MY" dirty="0" smtClean="0"/>
              <a:t> </a:t>
            </a:r>
            <a:r>
              <a:rPr lang="en-MY" dirty="0" err="1"/>
              <a:t>pada</a:t>
            </a:r>
            <a:r>
              <a:rPr lang="en-MY" dirty="0"/>
              <a:t> 7 Mac 1946,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seorang</a:t>
            </a:r>
            <a:r>
              <a:rPr lang="en-MY" dirty="0"/>
              <a:t> </a:t>
            </a:r>
            <a:r>
              <a:rPr lang="en-MY" dirty="0" err="1"/>
              <a:t>penulis</a:t>
            </a:r>
            <a:r>
              <a:rPr lang="en-MY" dirty="0"/>
              <a:t>, </a:t>
            </a:r>
            <a:r>
              <a:rPr lang="en-MY" dirty="0" err="1"/>
              <a:t>ahli</a:t>
            </a:r>
            <a:r>
              <a:rPr lang="en-MY" dirty="0"/>
              <a:t> </a:t>
            </a:r>
            <a:r>
              <a:rPr lang="en-MY" dirty="0" err="1"/>
              <a:t>psikologi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jurnalis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Selama</a:t>
            </a:r>
            <a:r>
              <a:rPr lang="en-MY" dirty="0" smtClean="0"/>
              <a:t> </a:t>
            </a:r>
            <a:r>
              <a:rPr lang="en-MY" dirty="0"/>
              <a:t>12 </a:t>
            </a:r>
            <a:r>
              <a:rPr lang="en-MY" dirty="0" err="1"/>
              <a:t>tahun</a:t>
            </a:r>
            <a:r>
              <a:rPr lang="en-MY" dirty="0"/>
              <a:t> </a:t>
            </a:r>
            <a:r>
              <a:rPr lang="en-MY" dirty="0" err="1"/>
              <a:t>beliau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menulis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New York Times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pakar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bidang</a:t>
            </a:r>
            <a:r>
              <a:rPr lang="en-MY" dirty="0"/>
              <a:t> </a:t>
            </a:r>
            <a:r>
              <a:rPr lang="en-MY" dirty="0" err="1"/>
              <a:t>psikologi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otak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Beliau</a:t>
            </a:r>
            <a:r>
              <a:rPr lang="en-MY" dirty="0" smtClean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menulis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sepuluh</a:t>
            </a:r>
            <a:r>
              <a:rPr lang="en-MY" dirty="0"/>
              <a:t> </a:t>
            </a:r>
            <a:r>
              <a:rPr lang="en-MY" dirty="0" err="1" smtClean="0"/>
              <a:t>buku</a:t>
            </a:r>
            <a:r>
              <a:rPr lang="en-MY" dirty="0" smtClean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psikologi</a:t>
            </a:r>
            <a:r>
              <a:rPr lang="en-MY" dirty="0"/>
              <a:t>, </a:t>
            </a:r>
            <a:r>
              <a:rPr lang="en-MY" dirty="0" err="1"/>
              <a:t>pendidikan</a:t>
            </a:r>
            <a:r>
              <a:rPr lang="en-MY" dirty="0"/>
              <a:t>,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kepimpinan</a:t>
            </a:r>
            <a:r>
              <a:rPr lang="en-MY" dirty="0"/>
              <a:t>. </a:t>
            </a:r>
            <a:endParaRPr lang="en-MY" b="1" dirty="0" smtClean="0"/>
          </a:p>
          <a:p>
            <a:pPr marL="0" indent="0">
              <a:buNone/>
            </a:pPr>
            <a:endParaRPr lang="en-MY" b="1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00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endParaRPr lang="en-MY" dirty="0" smtClean="0"/>
          </a:p>
          <a:p>
            <a:r>
              <a:rPr lang="en-MY" dirty="0" smtClean="0"/>
              <a:t>Goleman </a:t>
            </a:r>
            <a:r>
              <a:rPr lang="en-MY" dirty="0"/>
              <a:t>(1996) </a:t>
            </a:r>
            <a:r>
              <a:rPr lang="en-MY" dirty="0" err="1"/>
              <a:t>menyatakan</a:t>
            </a:r>
            <a:r>
              <a:rPr lang="en-MY" dirty="0"/>
              <a:t> </a:t>
            </a:r>
            <a:r>
              <a:rPr lang="en-MY" dirty="0" smtClean="0"/>
              <a:t>Kecerdasan </a:t>
            </a:r>
            <a:r>
              <a:rPr lang="en-MY" dirty="0" err="1" smtClean="0"/>
              <a:t>Emosi</a:t>
            </a:r>
            <a:r>
              <a:rPr lang="en-MY" dirty="0" smtClean="0"/>
              <a:t>/Emotional</a:t>
            </a:r>
            <a:r>
              <a:rPr lang="en-MY" dirty="0"/>
              <a:t/>
            </a:r>
            <a:br>
              <a:rPr lang="en-MY" dirty="0"/>
            </a:br>
            <a:r>
              <a:rPr lang="en-MY" dirty="0"/>
              <a:t>Quotient</a:t>
            </a:r>
            <a:r>
              <a:rPr lang="en-MY" dirty="0" smtClean="0"/>
              <a:t> (EQ)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/>
              <a:t>kebolehan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memahami</a:t>
            </a:r>
            <a:r>
              <a:rPr lang="en-MY" dirty="0"/>
              <a:t> </a:t>
            </a:r>
            <a:r>
              <a:rPr lang="en-MY" dirty="0" err="1"/>
              <a:t>perasaan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menggunakannya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keputusan</a:t>
            </a:r>
            <a:r>
              <a:rPr lang="en-MY" dirty="0"/>
              <a:t> yang </a:t>
            </a:r>
            <a:r>
              <a:rPr lang="en-MY" dirty="0" err="1"/>
              <a:t>berkesan</a:t>
            </a:r>
            <a:r>
              <a:rPr lang="en-MY" dirty="0"/>
              <a:t> di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. </a:t>
            </a:r>
          </a:p>
          <a:p>
            <a:r>
              <a:rPr lang="en-MY" dirty="0" err="1" smtClean="0"/>
              <a:t>Seseorang</a:t>
            </a:r>
            <a:r>
              <a:rPr lang="en-MY" dirty="0" smtClean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mengawal</a:t>
            </a:r>
            <a:r>
              <a:rPr lang="en-MY" dirty="0"/>
              <a:t> rasa </a:t>
            </a:r>
            <a:r>
              <a:rPr lang="en-MY" dirty="0" err="1"/>
              <a:t>kecewa</a:t>
            </a:r>
            <a:r>
              <a:rPr lang="en-MY" dirty="0"/>
              <a:t>, </a:t>
            </a:r>
            <a:r>
              <a:rPr lang="en-MY" dirty="0" err="1"/>
              <a:t>sedih</a:t>
            </a:r>
            <a:r>
              <a:rPr lang="en-MY" dirty="0"/>
              <a:t>, </a:t>
            </a:r>
            <a:r>
              <a:rPr lang="en-MY" dirty="0" err="1"/>
              <a:t>tekanan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lain-lain </a:t>
            </a:r>
            <a:r>
              <a:rPr lang="en-MY" dirty="0" err="1"/>
              <a:t>perasaan</a:t>
            </a:r>
            <a:r>
              <a:rPr lang="en-MY" dirty="0"/>
              <a:t> yang </a:t>
            </a:r>
            <a:r>
              <a:rPr lang="en-MY" dirty="0" err="1"/>
              <a:t>negatif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baik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kecerdasan </a:t>
            </a:r>
            <a:r>
              <a:rPr lang="en-MY" dirty="0" err="1"/>
              <a:t>emosi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Seterusnya</a:t>
            </a:r>
            <a:r>
              <a:rPr lang="en-MY" dirty="0" smtClean="0"/>
              <a:t> </a:t>
            </a:r>
            <a:r>
              <a:rPr lang="en-MY" dirty="0" err="1"/>
              <a:t>ia</a:t>
            </a:r>
            <a:r>
              <a:rPr lang="en-MY" dirty="0"/>
              <a:t> juga </a:t>
            </a:r>
            <a:r>
              <a:rPr lang="en-MY" dirty="0" err="1"/>
              <a:t>membolehkan</a:t>
            </a:r>
            <a:r>
              <a:rPr lang="en-MY" dirty="0"/>
              <a:t>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mengawal</a:t>
            </a:r>
            <a:r>
              <a:rPr lang="en-MY" dirty="0"/>
              <a:t> </a:t>
            </a:r>
            <a:r>
              <a:rPr lang="en-MY" dirty="0" err="1"/>
              <a:t>dorongan</a:t>
            </a:r>
            <a:r>
              <a:rPr lang="en-MY" dirty="0"/>
              <a:t> (impulses). </a:t>
            </a:r>
            <a:endParaRPr lang="en-MY" b="1" dirty="0" smtClean="0"/>
          </a:p>
          <a:p>
            <a:pPr marL="0" indent="0">
              <a:buNone/>
            </a:pPr>
            <a:endParaRPr lang="en-MY" b="1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40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MY" dirty="0" smtClean="0"/>
          </a:p>
          <a:p>
            <a:r>
              <a:rPr lang="en-MY" dirty="0" err="1" smtClean="0"/>
              <a:t>Mengikut</a:t>
            </a:r>
            <a:r>
              <a:rPr lang="en-MY" dirty="0" smtClean="0"/>
              <a:t> </a:t>
            </a:r>
            <a:r>
              <a:rPr lang="en-MY" dirty="0"/>
              <a:t>Goleman, </a:t>
            </a:r>
            <a:r>
              <a:rPr lang="en-MY" dirty="0" err="1"/>
              <a:t>penilaian</a:t>
            </a:r>
            <a:r>
              <a:rPr lang="en-MY" dirty="0"/>
              <a:t>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diasaskan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kecerdasan yang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kecerdasan </a:t>
            </a:r>
            <a:r>
              <a:rPr lang="en-MY" dirty="0" err="1"/>
              <a:t>intelek</a:t>
            </a:r>
            <a:r>
              <a:rPr lang="en-MY" dirty="0"/>
              <a:t> (IQ)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tetapi</a:t>
            </a:r>
            <a:r>
              <a:rPr lang="en-MY" dirty="0"/>
              <a:t> 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penting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kecerdasan </a:t>
            </a:r>
            <a:r>
              <a:rPr lang="en-MY" dirty="0" err="1"/>
              <a:t>emosi</a:t>
            </a:r>
            <a:r>
              <a:rPr lang="en-MY" dirty="0"/>
              <a:t> (EQ) yang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dirinya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Mengikutnya</a:t>
            </a:r>
            <a:r>
              <a:rPr lang="en-MY" dirty="0" smtClean="0"/>
              <a:t> </a:t>
            </a:r>
            <a:r>
              <a:rPr lang="en-MY" dirty="0" err="1"/>
              <a:t>lagi</a:t>
            </a:r>
            <a:r>
              <a:rPr lang="en-MY" dirty="0"/>
              <a:t> kecerdasan </a:t>
            </a:r>
            <a:r>
              <a:rPr lang="en-MY" dirty="0" err="1"/>
              <a:t>intelek</a:t>
            </a:r>
            <a:r>
              <a:rPr lang="en-MY" dirty="0"/>
              <a:t> (IQ)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menjamin</a:t>
            </a:r>
            <a:r>
              <a:rPr lang="en-MY" dirty="0"/>
              <a:t> </a:t>
            </a:r>
            <a:r>
              <a:rPr lang="en-MY" dirty="0" err="1"/>
              <a:t>kesejahteraan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keharmonian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hubungannya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smtClean="0"/>
              <a:t>Kecerdasan </a:t>
            </a:r>
            <a:r>
              <a:rPr lang="en-MY" dirty="0" err="1"/>
              <a:t>Emosi</a:t>
            </a:r>
            <a:r>
              <a:rPr lang="en-MY" dirty="0"/>
              <a:t> (EQ) </a:t>
            </a:r>
            <a:r>
              <a:rPr lang="en-MY" dirty="0" err="1"/>
              <a:t>mengikut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meninggalkan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yang </a:t>
            </a:r>
            <a:r>
              <a:rPr lang="en-MY" dirty="0" err="1"/>
              <a:t>mendalam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keseluruhan</a:t>
            </a:r>
            <a:r>
              <a:rPr lang="en-MY" dirty="0"/>
              <a:t> </a:t>
            </a:r>
            <a:r>
              <a:rPr lang="en-MY" dirty="0" err="1"/>
              <a:t>aspek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termasuk</a:t>
            </a:r>
            <a:r>
              <a:rPr lang="en-MY" dirty="0"/>
              <a:t> </a:t>
            </a:r>
            <a:r>
              <a:rPr lang="en-MY" dirty="0" err="1"/>
              <a:t>aspek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sosial</a:t>
            </a:r>
            <a:r>
              <a:rPr lang="en-MY" dirty="0"/>
              <a:t>. </a:t>
            </a:r>
            <a:endParaRPr lang="en-MY" b="1" dirty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>Goleman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mengenalpasti</a:t>
            </a:r>
            <a:r>
              <a:rPr lang="en-MY" dirty="0"/>
              <a:t> </a:t>
            </a:r>
            <a:r>
              <a:rPr lang="en-MY" dirty="0" err="1"/>
              <a:t>empat</a:t>
            </a:r>
            <a:r>
              <a:rPr lang="en-MY" dirty="0"/>
              <a:t> </a:t>
            </a:r>
            <a:r>
              <a:rPr lang="en-MY" dirty="0" err="1"/>
              <a:t>komponen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kecerdasan </a:t>
            </a:r>
            <a:r>
              <a:rPr lang="en-MY" dirty="0" err="1"/>
              <a:t>emosi</a:t>
            </a:r>
            <a:r>
              <a:rPr lang="en-MY" dirty="0"/>
              <a:t>, </a:t>
            </a:r>
            <a:r>
              <a:rPr lang="en-MY" dirty="0" err="1"/>
              <a:t>iaitu</a:t>
            </a:r>
            <a:r>
              <a:rPr lang="en-MY" dirty="0"/>
              <a:t> : </a:t>
            </a:r>
            <a:endParaRPr lang="en-MY" dirty="0" smtClean="0"/>
          </a:p>
          <a:p>
            <a:pPr marL="514350" indent="-514350">
              <a:buAutoNum type="arabicPeriod"/>
            </a:pPr>
            <a:r>
              <a:rPr lang="en-MY" dirty="0" err="1" smtClean="0"/>
              <a:t>Kesedaran</a:t>
            </a:r>
            <a:r>
              <a:rPr lang="en-MY" dirty="0" smtClean="0"/>
              <a:t> </a:t>
            </a:r>
            <a:r>
              <a:rPr lang="en-MY" dirty="0" err="1"/>
              <a:t>Kendiri</a:t>
            </a:r>
            <a:r>
              <a:rPr lang="en-MY" dirty="0"/>
              <a:t> (Self-awareness</a:t>
            </a:r>
            <a:r>
              <a:rPr lang="en-MY" dirty="0" smtClean="0"/>
              <a:t>)</a:t>
            </a:r>
          </a:p>
          <a:p>
            <a:pPr marL="514350" indent="-514350">
              <a:buAutoNum type="arabicPeriod"/>
            </a:pPr>
            <a:r>
              <a:rPr lang="en-MY" dirty="0" err="1" smtClean="0"/>
              <a:t>Pengurusan</a:t>
            </a:r>
            <a:r>
              <a:rPr lang="en-MY" dirty="0" smtClean="0"/>
              <a:t> </a:t>
            </a:r>
            <a:r>
              <a:rPr lang="en-MY" dirty="0" err="1"/>
              <a:t>Kendiri</a:t>
            </a:r>
            <a:r>
              <a:rPr lang="en-MY" dirty="0"/>
              <a:t> (</a:t>
            </a:r>
            <a:r>
              <a:rPr lang="en-MY" dirty="0" smtClean="0"/>
              <a:t>Self-management)</a:t>
            </a:r>
          </a:p>
          <a:p>
            <a:pPr marL="514350" indent="-514350">
              <a:buAutoNum type="arabicPeriod"/>
            </a:pPr>
            <a:r>
              <a:rPr lang="en-MY" dirty="0" err="1" smtClean="0"/>
              <a:t>Kesedaran</a:t>
            </a:r>
            <a:r>
              <a:rPr lang="en-MY" dirty="0" smtClean="0"/>
              <a:t> </a:t>
            </a:r>
            <a:r>
              <a:rPr lang="en-MY" dirty="0" err="1"/>
              <a:t>Sosial</a:t>
            </a:r>
            <a:r>
              <a:rPr lang="en-MY" dirty="0"/>
              <a:t> (Social </a:t>
            </a:r>
            <a:r>
              <a:rPr lang="en-MY" dirty="0" smtClean="0"/>
              <a:t>awareness)</a:t>
            </a:r>
          </a:p>
          <a:p>
            <a:pPr marL="514350" indent="-514350">
              <a:buAutoNum type="arabicPeriod"/>
            </a:pPr>
            <a:r>
              <a:rPr lang="en-MY" dirty="0" err="1" smtClean="0"/>
              <a:t>Pengurusan</a:t>
            </a:r>
            <a:r>
              <a:rPr lang="en-MY" dirty="0" smtClean="0"/>
              <a:t> </a:t>
            </a:r>
            <a:r>
              <a:rPr lang="en-MY" dirty="0" err="1"/>
              <a:t>Hubungan</a:t>
            </a:r>
            <a:r>
              <a:rPr lang="en-MY" dirty="0"/>
              <a:t> (Relationship management)</a:t>
            </a:r>
            <a:endParaRPr lang="en-MY" dirty="0" smtClean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013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dirty="0" smtClean="0"/>
          </a:p>
          <a:p>
            <a:pPr marL="514350" indent="-514350">
              <a:buAutoNum type="arabicPeriod"/>
            </a:pPr>
            <a:r>
              <a:rPr lang="en-MY" b="1" dirty="0" err="1" smtClean="0"/>
              <a:t>Kesedaran</a:t>
            </a:r>
            <a:r>
              <a:rPr lang="en-MY" b="1" dirty="0" smtClean="0"/>
              <a:t> </a:t>
            </a:r>
            <a:r>
              <a:rPr lang="en-MY" b="1" dirty="0" err="1"/>
              <a:t>Kendiri</a:t>
            </a:r>
            <a:r>
              <a:rPr lang="en-MY" b="1" dirty="0"/>
              <a:t> (Self-awareness</a:t>
            </a:r>
            <a:r>
              <a:rPr lang="en-MY" b="1" dirty="0" smtClean="0"/>
              <a:t>)</a:t>
            </a:r>
          </a:p>
          <a:p>
            <a:r>
              <a:rPr lang="en-MY" dirty="0" err="1" smtClean="0"/>
              <a:t>Kesedaran</a:t>
            </a:r>
            <a:r>
              <a:rPr lang="en-MY" dirty="0" smtClean="0"/>
              <a:t> </a:t>
            </a:r>
            <a:r>
              <a:rPr lang="en-MY" dirty="0" err="1"/>
              <a:t>kendiri</a:t>
            </a:r>
            <a:r>
              <a:rPr lang="en-MY" dirty="0"/>
              <a:t>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pemahaman</a:t>
            </a:r>
            <a:r>
              <a:rPr lang="en-MY" dirty="0"/>
              <a:t> yang </a:t>
            </a:r>
            <a:r>
              <a:rPr lang="en-MY" dirty="0" err="1"/>
              <a:t>mendalam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 </a:t>
            </a:r>
            <a:r>
              <a:rPr lang="en-MY" dirty="0" err="1"/>
              <a:t>emosi</a:t>
            </a:r>
            <a:r>
              <a:rPr lang="en-MY" dirty="0"/>
              <a:t>, </a:t>
            </a:r>
            <a:r>
              <a:rPr lang="en-MY" dirty="0" err="1"/>
              <a:t>kekuatan</a:t>
            </a:r>
            <a:r>
              <a:rPr lang="en-MY" dirty="0"/>
              <a:t>, </a:t>
            </a:r>
            <a:r>
              <a:rPr lang="en-MY" dirty="0" err="1"/>
              <a:t>kelemahan</a:t>
            </a:r>
            <a:r>
              <a:rPr lang="en-MY" dirty="0"/>
              <a:t>, </a:t>
            </a:r>
            <a:r>
              <a:rPr lang="en-MY" dirty="0" err="1"/>
              <a:t>keperluan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keinginan</a:t>
            </a:r>
            <a:r>
              <a:rPr lang="en-MY" dirty="0"/>
              <a:t> </a:t>
            </a:r>
            <a:r>
              <a:rPr lang="en-MY" dirty="0" err="1"/>
              <a:t>seseorang</a:t>
            </a:r>
            <a:r>
              <a:rPr lang="en-MY" dirty="0"/>
              <a:t>. </a:t>
            </a:r>
          </a:p>
          <a:p>
            <a:r>
              <a:rPr lang="en-MY" dirty="0" err="1" smtClean="0"/>
              <a:t>Individu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kesedaran</a:t>
            </a:r>
            <a:r>
              <a:rPr lang="en-MY" dirty="0"/>
              <a:t> </a:t>
            </a:r>
            <a:r>
              <a:rPr lang="en-MY" dirty="0" err="1"/>
              <a:t>kediri</a:t>
            </a:r>
            <a:r>
              <a:rPr lang="en-MY" dirty="0"/>
              <a:t> yang </a:t>
            </a:r>
            <a:r>
              <a:rPr lang="en-MY" dirty="0" err="1"/>
              <a:t>kuat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 yang </a:t>
            </a:r>
            <a:r>
              <a:rPr lang="en-MY" dirty="0" err="1"/>
              <a:t>terlampau</a:t>
            </a:r>
            <a:r>
              <a:rPr lang="en-MY" dirty="0"/>
              <a:t> </a:t>
            </a:r>
            <a:r>
              <a:rPr lang="en-MY" dirty="0" err="1"/>
              <a:t>mengkritik</a:t>
            </a:r>
            <a:r>
              <a:rPr lang="en-MY" dirty="0"/>
              <a:t> </a:t>
            </a:r>
            <a:r>
              <a:rPr lang="en-MY" dirty="0" err="1"/>
              <a:t>mahupun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 smtClean="0"/>
              <a:t>realistik</a:t>
            </a:r>
            <a:r>
              <a:rPr lang="en-MY" dirty="0" smtClean="0"/>
              <a:t>.</a:t>
            </a:r>
          </a:p>
          <a:p>
            <a:r>
              <a:rPr lang="en-MY" dirty="0" err="1"/>
              <a:t>M</a:t>
            </a:r>
            <a:r>
              <a:rPr lang="en-MY" dirty="0" err="1" smtClean="0"/>
              <a:t>ereka</a:t>
            </a:r>
            <a:r>
              <a:rPr lang="en-MY" dirty="0" smtClean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individu</a:t>
            </a:r>
            <a:r>
              <a:rPr lang="en-MY" dirty="0"/>
              <a:t> yang </a:t>
            </a:r>
            <a:r>
              <a:rPr lang="en-MY" dirty="0" err="1"/>
              <a:t>jujur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</a:t>
            </a:r>
            <a:r>
              <a:rPr lang="en-MY" dirty="0" err="1"/>
              <a:t>ataupun</a:t>
            </a:r>
            <a:r>
              <a:rPr lang="en-MY" dirty="0"/>
              <a:t> orang lain</a:t>
            </a:r>
            <a:endParaRPr lang="en-MY" dirty="0" smtClean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227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r>
              <a:rPr lang="en-MY" b="1" dirty="0" smtClean="0"/>
              <a:t>2. </a:t>
            </a:r>
            <a:r>
              <a:rPr lang="en-MY" b="1" dirty="0" err="1" smtClean="0"/>
              <a:t>Pengurusan</a:t>
            </a:r>
            <a:r>
              <a:rPr lang="en-MY" b="1" dirty="0" smtClean="0"/>
              <a:t> </a:t>
            </a:r>
            <a:r>
              <a:rPr lang="en-MY" b="1" dirty="0" err="1"/>
              <a:t>Kendiri</a:t>
            </a:r>
            <a:r>
              <a:rPr lang="en-MY" b="1" dirty="0"/>
              <a:t> (</a:t>
            </a:r>
            <a:r>
              <a:rPr lang="en-MY" b="1" dirty="0" smtClean="0"/>
              <a:t>Self-management)</a:t>
            </a:r>
          </a:p>
          <a:p>
            <a:r>
              <a:rPr lang="en-MY" dirty="0" err="1" smtClean="0"/>
              <a:t>Ialah</a:t>
            </a:r>
            <a:r>
              <a:rPr lang="en-MY" dirty="0" smtClean="0"/>
              <a:t> </a:t>
            </a:r>
            <a:r>
              <a:rPr lang="en-MY" dirty="0" err="1"/>
              <a:t>kemahiran</a:t>
            </a:r>
            <a:r>
              <a:rPr lang="en-MY" dirty="0"/>
              <a:t> </a:t>
            </a:r>
            <a:r>
              <a:rPr lang="en-MY" dirty="0" err="1"/>
              <a:t>mengurus</a:t>
            </a:r>
            <a:r>
              <a:rPr lang="en-MY" dirty="0"/>
              <a:t> </a:t>
            </a:r>
            <a:r>
              <a:rPr lang="en-MY" dirty="0" err="1"/>
              <a:t>emosi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keupayaan</a:t>
            </a:r>
            <a:r>
              <a:rPr lang="en-MY" dirty="0"/>
              <a:t> </a:t>
            </a:r>
            <a:r>
              <a:rPr lang="en-MY" dirty="0" err="1"/>
              <a:t>menangani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psikologi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terkawal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Terdapat</a:t>
            </a:r>
            <a:r>
              <a:rPr lang="en-MY" dirty="0" smtClean="0"/>
              <a:t> </a:t>
            </a:r>
            <a:r>
              <a:rPr lang="en-MY" dirty="0"/>
              <a:t>lima </a:t>
            </a:r>
            <a:r>
              <a:rPr lang="en-MY" dirty="0" err="1"/>
              <a:t>subkompetensi</a:t>
            </a:r>
            <a:r>
              <a:rPr lang="en-MY" dirty="0"/>
              <a:t>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dirty="0" err="1"/>
              <a:t>kawalan</a:t>
            </a:r>
            <a:r>
              <a:rPr lang="en-MY" dirty="0"/>
              <a:t> </a:t>
            </a:r>
            <a:r>
              <a:rPr lang="en-MY" dirty="0" err="1"/>
              <a:t>kendiri</a:t>
            </a:r>
            <a:r>
              <a:rPr lang="en-MY" dirty="0"/>
              <a:t>, </a:t>
            </a:r>
            <a:r>
              <a:rPr lang="en-MY" dirty="0" err="1"/>
              <a:t>amanah</a:t>
            </a:r>
            <a:r>
              <a:rPr lang="en-MY" dirty="0"/>
              <a:t>, </a:t>
            </a:r>
            <a:r>
              <a:rPr lang="en-MY" dirty="0" err="1"/>
              <a:t>berhemah</a:t>
            </a:r>
            <a:r>
              <a:rPr lang="en-MY" dirty="0"/>
              <a:t>, </a:t>
            </a:r>
            <a:r>
              <a:rPr lang="en-MY" dirty="0" err="1"/>
              <a:t>kebolehsuaian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inovasi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/>
              <a:t>I</a:t>
            </a:r>
            <a:r>
              <a:rPr lang="en-MY" dirty="0" err="1" smtClean="0"/>
              <a:t>ndividu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cerdas</a:t>
            </a:r>
            <a:r>
              <a:rPr lang="en-MY" dirty="0"/>
              <a:t> </a:t>
            </a:r>
            <a:r>
              <a:rPr lang="en-MY" dirty="0" err="1"/>
              <a:t>emosinya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mengendalikan</a:t>
            </a:r>
            <a:r>
              <a:rPr lang="en-MY" dirty="0"/>
              <a:t> </a:t>
            </a:r>
            <a:r>
              <a:rPr lang="en-MY" dirty="0" err="1"/>
              <a:t>emosi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sendiri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menggiatkan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 </a:t>
            </a:r>
            <a:r>
              <a:rPr lang="en-MY" dirty="0" err="1"/>
              <a:t>kehidupan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mencapai</a:t>
            </a:r>
            <a:r>
              <a:rPr lang="en-MY" dirty="0"/>
              <a:t> </a:t>
            </a:r>
            <a:r>
              <a:rPr lang="en-MY" dirty="0" err="1"/>
              <a:t>matlamat</a:t>
            </a:r>
            <a:r>
              <a:rPr lang="en-MY" dirty="0"/>
              <a:t>, </a:t>
            </a:r>
            <a:r>
              <a:rPr lang="en-MY" dirty="0" err="1"/>
              <a:t>berhemah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mengawal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keinginan</a:t>
            </a:r>
            <a:r>
              <a:rPr lang="en-MY" dirty="0"/>
              <a:t> yang </a:t>
            </a:r>
            <a:r>
              <a:rPr lang="en-MY" dirty="0" err="1"/>
              <a:t>mendesak</a:t>
            </a:r>
            <a:r>
              <a:rPr lang="en-MY" dirty="0"/>
              <a:t>. </a:t>
            </a:r>
            <a:endParaRPr lang="en-MY" dirty="0" smtClean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56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r>
              <a:rPr lang="en-MY" b="1" dirty="0" smtClean="0"/>
              <a:t>3.Kesedaran </a:t>
            </a:r>
            <a:r>
              <a:rPr lang="en-MY" b="1" dirty="0" err="1"/>
              <a:t>Sosial</a:t>
            </a:r>
            <a:r>
              <a:rPr lang="en-MY" b="1" dirty="0"/>
              <a:t> (Social </a:t>
            </a:r>
            <a:r>
              <a:rPr lang="en-MY" b="1" dirty="0" smtClean="0"/>
              <a:t>awareness)</a:t>
            </a:r>
          </a:p>
          <a:p>
            <a:r>
              <a:rPr lang="en-MY" dirty="0" err="1"/>
              <a:t>M</a:t>
            </a:r>
            <a:r>
              <a:rPr lang="en-MY" dirty="0" err="1" smtClean="0"/>
              <a:t>engetahui</a:t>
            </a:r>
            <a:r>
              <a:rPr lang="en-MY" dirty="0" smtClean="0"/>
              <a:t> </a:t>
            </a:r>
            <a:r>
              <a:rPr lang="en-MY" dirty="0" err="1"/>
              <a:t>pandangan</a:t>
            </a:r>
            <a:r>
              <a:rPr lang="en-MY" dirty="0"/>
              <a:t> orang lain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dirty="0" err="1"/>
              <a:t>dirinya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Kompetensi</a:t>
            </a:r>
            <a:r>
              <a:rPr lang="en-MY" dirty="0" smtClean="0"/>
              <a:t> </a:t>
            </a:r>
            <a:r>
              <a:rPr lang="en-MY" dirty="0"/>
              <a:t>yang </a:t>
            </a:r>
            <a:r>
              <a:rPr lang="en-MY" dirty="0" err="1"/>
              <a:t>berkaitan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kesedaran</a:t>
            </a:r>
            <a:r>
              <a:rPr lang="en-MY" dirty="0"/>
              <a:t> </a:t>
            </a:r>
            <a:r>
              <a:rPr lang="en-MY" dirty="0" err="1"/>
              <a:t>sosial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: </a:t>
            </a:r>
            <a:endParaRPr lang="en-MY" dirty="0" smtClean="0"/>
          </a:p>
          <a:p>
            <a:pPr marL="263525" indent="-263525">
              <a:buNone/>
            </a:pPr>
            <a:r>
              <a:rPr lang="en-MY" dirty="0"/>
              <a:t> </a:t>
            </a:r>
            <a:r>
              <a:rPr lang="en-MY" dirty="0" smtClean="0"/>
              <a:t>  </a:t>
            </a:r>
            <a:r>
              <a:rPr lang="en-MY" b="1" dirty="0" err="1" smtClean="0"/>
              <a:t>Empati</a:t>
            </a:r>
            <a:r>
              <a:rPr lang="en-MY" b="1" dirty="0" smtClean="0"/>
              <a:t> </a:t>
            </a:r>
            <a:r>
              <a:rPr lang="en-MY" dirty="0"/>
              <a:t>– </a:t>
            </a:r>
            <a:r>
              <a:rPr lang="en-MY" dirty="0" err="1"/>
              <a:t>memahami</a:t>
            </a:r>
            <a:r>
              <a:rPr lang="en-MY" dirty="0"/>
              <a:t> </a:t>
            </a:r>
            <a:r>
              <a:rPr lang="en-MY" dirty="0" err="1"/>
              <a:t>emosi</a:t>
            </a:r>
            <a:r>
              <a:rPr lang="en-MY" dirty="0"/>
              <a:t> orang lain, </a:t>
            </a:r>
            <a:r>
              <a:rPr lang="en-MY" dirty="0" err="1"/>
              <a:t>keperluan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kehendak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. </a:t>
            </a:r>
            <a:endParaRPr lang="en-MY" dirty="0" smtClean="0"/>
          </a:p>
          <a:p>
            <a:pPr marL="263525" indent="-263525">
              <a:buNone/>
            </a:pPr>
            <a:r>
              <a:rPr lang="en-MY" dirty="0"/>
              <a:t> </a:t>
            </a:r>
            <a:r>
              <a:rPr lang="en-MY" dirty="0" smtClean="0"/>
              <a:t>  </a:t>
            </a:r>
            <a:r>
              <a:rPr lang="en-MY" b="1" dirty="0" err="1" smtClean="0"/>
              <a:t>Kesedaran</a:t>
            </a:r>
            <a:r>
              <a:rPr lang="en-MY" b="1" dirty="0" smtClean="0"/>
              <a:t> </a:t>
            </a:r>
            <a:r>
              <a:rPr lang="en-MY" b="1" dirty="0" err="1"/>
              <a:t>organisasi</a:t>
            </a:r>
            <a:r>
              <a:rPr lang="en-MY" b="1" dirty="0"/>
              <a:t> </a:t>
            </a:r>
            <a:r>
              <a:rPr lang="en-MY" dirty="0"/>
              <a:t>– </a:t>
            </a:r>
            <a:r>
              <a:rPr lang="en-MY" dirty="0" err="1"/>
              <a:t>kebolehan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memahami</a:t>
            </a:r>
            <a:r>
              <a:rPr lang="en-MY" dirty="0"/>
              <a:t> </a:t>
            </a:r>
            <a:r>
              <a:rPr lang="en-MY" dirty="0" err="1" smtClean="0"/>
              <a:t>sesebuah</a:t>
            </a:r>
            <a:r>
              <a:rPr lang="en-MY" dirty="0" smtClean="0"/>
              <a:t> </a:t>
            </a:r>
            <a:r>
              <a:rPr lang="en-MY" dirty="0" err="1"/>
              <a:t>organisasi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bagaimana</a:t>
            </a:r>
            <a:r>
              <a:rPr lang="en-MY" dirty="0"/>
              <a:t>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mampu</a:t>
            </a:r>
            <a:r>
              <a:rPr lang="en-MY" dirty="0"/>
              <a:t>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smtClean="0"/>
              <a:t>orang lain di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/>
              <a:t>organisasi</a:t>
            </a:r>
            <a:r>
              <a:rPr lang="en-MY" dirty="0"/>
              <a:t> </a:t>
            </a:r>
            <a:r>
              <a:rPr lang="en-MY" dirty="0" err="1" smtClean="0"/>
              <a:t>tersebut</a:t>
            </a:r>
            <a:r>
              <a:rPr lang="en-MY" dirty="0" smtClean="0"/>
              <a:t>. </a:t>
            </a:r>
          </a:p>
          <a:p>
            <a:pPr marL="263525" indent="-263525">
              <a:buNone/>
            </a:pPr>
            <a:r>
              <a:rPr lang="en-MY" dirty="0"/>
              <a:t> </a:t>
            </a:r>
            <a:r>
              <a:rPr lang="en-MY" dirty="0" smtClean="0"/>
              <a:t>  </a:t>
            </a:r>
            <a:r>
              <a:rPr lang="en-MY" b="1" dirty="0" err="1" smtClean="0"/>
              <a:t>Perkhidmatan</a:t>
            </a:r>
            <a:r>
              <a:rPr lang="en-MY" dirty="0" smtClean="0"/>
              <a:t> </a:t>
            </a:r>
            <a:r>
              <a:rPr lang="en-MY" dirty="0"/>
              <a:t>– </a:t>
            </a:r>
            <a:r>
              <a:rPr lang="en-MY" dirty="0" err="1"/>
              <a:t>kebolehan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memahami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memenuhi</a:t>
            </a:r>
            <a:r>
              <a:rPr lang="en-MY" dirty="0"/>
              <a:t> </a:t>
            </a:r>
            <a:r>
              <a:rPr lang="en-MY" dirty="0" err="1"/>
              <a:t>keperluan</a:t>
            </a:r>
            <a:r>
              <a:rPr lang="en-MY" dirty="0"/>
              <a:t> </a:t>
            </a:r>
            <a:r>
              <a:rPr lang="en-MY" dirty="0" smtClean="0"/>
              <a:t>orang lain.</a:t>
            </a:r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3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 smtClean="0"/>
              <a:t>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Dictionary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 Psychology (1973): </a:t>
            </a:r>
          </a:p>
          <a:p>
            <a:pPr marL="457200" lvl="1" indent="0" algn="just">
              <a:lnSpc>
                <a:spcPct val="170000"/>
              </a:lnSpc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Variasi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ketidaksamaan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sifat-sifat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kognitif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emosi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fizikal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moral,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tingkah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lain-lain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kalangan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70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/>
              <a:t>4. </a:t>
            </a:r>
            <a:r>
              <a:rPr lang="en-MY" b="1" dirty="0" err="1" smtClean="0"/>
              <a:t>Pengurusan</a:t>
            </a:r>
            <a:r>
              <a:rPr lang="en-MY" b="1" dirty="0" smtClean="0"/>
              <a:t> </a:t>
            </a:r>
            <a:r>
              <a:rPr lang="en-MY" b="1" dirty="0" err="1"/>
              <a:t>Hubungan</a:t>
            </a:r>
            <a:r>
              <a:rPr lang="en-MY" b="1" dirty="0"/>
              <a:t> (Relationship management</a:t>
            </a:r>
            <a:r>
              <a:rPr lang="en-MY" b="1" dirty="0" smtClean="0"/>
              <a:t>)</a:t>
            </a:r>
          </a:p>
          <a:p>
            <a:r>
              <a:rPr lang="en-MY" dirty="0" err="1" smtClean="0"/>
              <a:t>Selalunya</a:t>
            </a:r>
            <a:r>
              <a:rPr lang="en-MY" dirty="0" smtClean="0"/>
              <a:t> </a:t>
            </a:r>
            <a:r>
              <a:rPr lang="en-MY" dirty="0" err="1"/>
              <a:t>dikaitkan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 smtClean="0"/>
              <a:t>kepimpinan</a:t>
            </a:r>
            <a:r>
              <a:rPr lang="en-MY" dirty="0" smtClean="0"/>
              <a:t>. </a:t>
            </a:r>
          </a:p>
          <a:p>
            <a:r>
              <a:rPr lang="en-MY" dirty="0" err="1" smtClean="0"/>
              <a:t>Seseorang</a:t>
            </a:r>
            <a:r>
              <a:rPr lang="en-MY" dirty="0" smtClean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mencari</a:t>
            </a:r>
            <a:r>
              <a:rPr lang="en-MY" dirty="0"/>
              <a:t>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inspirasi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memotivasikan</a:t>
            </a:r>
            <a:r>
              <a:rPr lang="en-MY" dirty="0"/>
              <a:t> orang </a:t>
            </a:r>
            <a:r>
              <a:rPr lang="en-MY" dirty="0" smtClean="0"/>
              <a:t>lain. </a:t>
            </a:r>
          </a:p>
          <a:p>
            <a:r>
              <a:rPr lang="en-MY" dirty="0" err="1" smtClean="0"/>
              <a:t>Mampu</a:t>
            </a:r>
            <a:r>
              <a:rPr lang="en-MY" dirty="0" smtClean="0"/>
              <a:t> </a:t>
            </a:r>
            <a:r>
              <a:rPr lang="en-MY" dirty="0" err="1"/>
              <a:t>membina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mengekalkan</a:t>
            </a:r>
            <a:r>
              <a:rPr lang="en-MY" dirty="0"/>
              <a:t> </a:t>
            </a:r>
            <a:r>
              <a:rPr lang="en-MY" dirty="0" err="1"/>
              <a:t>tahap</a:t>
            </a:r>
            <a:r>
              <a:rPr lang="en-MY" dirty="0"/>
              <a:t> </a:t>
            </a:r>
            <a:r>
              <a:rPr lang="en-MY" dirty="0" err="1"/>
              <a:t>kepercayaan</a:t>
            </a:r>
            <a:r>
              <a:rPr lang="en-MY" dirty="0"/>
              <a:t> orang lain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.</a:t>
            </a:r>
            <a:endParaRPr lang="en-MY" b="1" dirty="0" smtClean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846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MY" dirty="0"/>
          </a:p>
          <a:p>
            <a:r>
              <a:rPr lang="en-MY" dirty="0" smtClean="0"/>
              <a:t>SQ </a:t>
            </a:r>
            <a:r>
              <a:rPr lang="en-MY" dirty="0" err="1" smtClean="0"/>
              <a:t>ialah</a:t>
            </a:r>
            <a:r>
              <a:rPr lang="en-MY" dirty="0" smtClean="0"/>
              <a:t> kecerdasan spiritual (SQ)</a:t>
            </a:r>
          </a:p>
          <a:p>
            <a:r>
              <a:rPr lang="en-MY" dirty="0" smtClean="0"/>
              <a:t> </a:t>
            </a:r>
            <a:r>
              <a:rPr lang="en-MY" dirty="0" err="1" smtClean="0"/>
              <a:t>Terlalu</a:t>
            </a:r>
            <a:r>
              <a:rPr lang="en-MY" dirty="0" smtClean="0"/>
              <a:t> </a:t>
            </a:r>
            <a:r>
              <a:rPr lang="en-MY" dirty="0" err="1"/>
              <a:t>sedikit</a:t>
            </a:r>
            <a:r>
              <a:rPr lang="en-MY" dirty="0"/>
              <a:t> </a:t>
            </a:r>
            <a:r>
              <a:rPr lang="en-MY" dirty="0" err="1"/>
              <a:t>jumlah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yang </a:t>
            </a:r>
            <a:r>
              <a:rPr lang="en-MY" dirty="0" err="1"/>
              <a:t>mempunyai</a:t>
            </a:r>
            <a:r>
              <a:rPr lang="en-MY" dirty="0"/>
              <a:t> kecerdasan spiritual. </a:t>
            </a:r>
            <a:r>
              <a:rPr lang="en-MY" dirty="0" err="1"/>
              <a:t>Ramai</a:t>
            </a:r>
            <a:r>
              <a:rPr lang="en-MY" dirty="0"/>
              <a:t> di </a:t>
            </a:r>
            <a:r>
              <a:rPr lang="en-MY" dirty="0" err="1"/>
              <a:t>antara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cerdas</a:t>
            </a:r>
            <a:r>
              <a:rPr lang="en-MY" dirty="0"/>
              <a:t> IQ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EQnya</a:t>
            </a:r>
            <a:r>
              <a:rPr lang="en-MY" dirty="0"/>
              <a:t> di mana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sesama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amat</a:t>
            </a:r>
            <a:r>
              <a:rPr lang="en-MY" dirty="0"/>
              <a:t> </a:t>
            </a:r>
            <a:r>
              <a:rPr lang="en-MY" dirty="0" err="1"/>
              <a:t>baik</a:t>
            </a:r>
            <a:r>
              <a:rPr lang="en-MY" dirty="0"/>
              <a:t>. </a:t>
            </a:r>
            <a:endParaRPr lang="en-MY" dirty="0" smtClean="0"/>
          </a:p>
          <a:p>
            <a:r>
              <a:rPr lang="en-MY" dirty="0" err="1" smtClean="0"/>
              <a:t>Contoh</a:t>
            </a:r>
            <a:r>
              <a:rPr lang="en-MY" dirty="0" smtClean="0"/>
              <a:t> SQ yang </a:t>
            </a:r>
            <a:r>
              <a:rPr lang="en-MY" dirty="0" err="1" smtClean="0"/>
              <a:t>tinggi</a:t>
            </a:r>
            <a:r>
              <a:rPr lang="en-MY" dirty="0" smtClean="0"/>
              <a:t> – </a:t>
            </a:r>
            <a:r>
              <a:rPr lang="en-MY" dirty="0" err="1" smtClean="0"/>
              <a:t>ikhlas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amanah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menjalankan</a:t>
            </a:r>
            <a:r>
              <a:rPr lang="en-MY" dirty="0" smtClean="0"/>
              <a:t> </a:t>
            </a:r>
            <a:r>
              <a:rPr lang="en-MY" dirty="0" err="1" smtClean="0"/>
              <a:t>tugas</a:t>
            </a:r>
            <a:r>
              <a:rPr lang="en-MY" dirty="0" smtClean="0"/>
              <a:t> yang </a:t>
            </a:r>
            <a:r>
              <a:rPr lang="en-MY" dirty="0" err="1" smtClean="0"/>
              <a:t>diberikan</a:t>
            </a:r>
            <a:endParaRPr lang="en-MY" dirty="0" smtClean="0"/>
          </a:p>
          <a:p>
            <a:r>
              <a:rPr lang="en-MY" dirty="0" err="1" smtClean="0"/>
              <a:t>Contoh</a:t>
            </a:r>
            <a:r>
              <a:rPr lang="en-MY" dirty="0" smtClean="0"/>
              <a:t> SQ yang </a:t>
            </a:r>
            <a:r>
              <a:rPr lang="en-MY" dirty="0" err="1" smtClean="0"/>
              <a:t>rendah</a:t>
            </a:r>
            <a:r>
              <a:rPr lang="en-MY" dirty="0" smtClean="0"/>
              <a:t> – </a:t>
            </a:r>
            <a:r>
              <a:rPr lang="en-MY" dirty="0" err="1" smtClean="0"/>
              <a:t>bangga</a:t>
            </a:r>
            <a:r>
              <a:rPr lang="en-MY" dirty="0" smtClean="0"/>
              <a:t> </a:t>
            </a:r>
            <a:r>
              <a:rPr lang="en-MY" dirty="0" err="1" smtClean="0"/>
              <a:t>diri</a:t>
            </a:r>
            <a:r>
              <a:rPr lang="en-MY" dirty="0" smtClean="0"/>
              <a:t>, </a:t>
            </a:r>
            <a:r>
              <a:rPr lang="en-MY" dirty="0" err="1" smtClean="0"/>
              <a:t>dengki</a:t>
            </a:r>
            <a:r>
              <a:rPr lang="en-MY" dirty="0" smtClean="0"/>
              <a:t>, </a:t>
            </a:r>
            <a:r>
              <a:rPr lang="en-MY" dirty="0" err="1" smtClean="0"/>
              <a:t>ada</a:t>
            </a:r>
            <a:r>
              <a:rPr lang="en-MY" dirty="0" smtClean="0"/>
              <a:t> </a:t>
            </a:r>
            <a:r>
              <a:rPr lang="en-MY" dirty="0" err="1" smtClean="0"/>
              <a:t>kepentingan</a:t>
            </a:r>
            <a:r>
              <a:rPr lang="en-MY" dirty="0" smtClean="0"/>
              <a:t> </a:t>
            </a:r>
            <a:r>
              <a:rPr lang="en-MY" dirty="0" err="1" smtClean="0"/>
              <a:t>peribadi</a:t>
            </a:r>
            <a:r>
              <a:rPr lang="en-MY" dirty="0" smtClean="0"/>
              <a:t>.</a:t>
            </a:r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842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690" y="1825625"/>
            <a:ext cx="9705109" cy="4351338"/>
          </a:xfrm>
        </p:spPr>
        <p:txBody>
          <a:bodyPr/>
          <a:lstStyle/>
          <a:p>
            <a:pPr marL="0" indent="0">
              <a:buNone/>
            </a:pPr>
            <a:r>
              <a:rPr lang="en-MY" dirty="0" err="1" smtClean="0"/>
              <a:t>Refleksi</a:t>
            </a:r>
            <a:r>
              <a:rPr lang="en-MY" dirty="0" smtClean="0"/>
              <a:t>…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telah</a:t>
            </a:r>
            <a:r>
              <a:rPr lang="en-MY" dirty="0" smtClean="0"/>
              <a:t> </a:t>
            </a:r>
            <a:r>
              <a:rPr lang="en-MY" dirty="0" err="1" smtClean="0"/>
              <a:t>membincangkan</a:t>
            </a:r>
            <a:r>
              <a:rPr lang="en-MY" dirty="0" smtClean="0"/>
              <a:t> kecerdasan </a:t>
            </a:r>
            <a:r>
              <a:rPr lang="en-MY" dirty="0" err="1" smtClean="0"/>
              <a:t>intelek</a:t>
            </a:r>
            <a:r>
              <a:rPr lang="en-MY" dirty="0" smtClean="0"/>
              <a:t> (IQ) </a:t>
            </a:r>
            <a:r>
              <a:rPr lang="en-MY" dirty="0" err="1" smtClean="0"/>
              <a:t>dan</a:t>
            </a:r>
            <a:r>
              <a:rPr lang="en-MY" dirty="0" smtClean="0"/>
              <a:t> kecerdasan </a:t>
            </a:r>
            <a:r>
              <a:rPr lang="en-MY" dirty="0" err="1" smtClean="0"/>
              <a:t>emosi</a:t>
            </a:r>
            <a:r>
              <a:rPr lang="en-MY" dirty="0" smtClean="0"/>
              <a:t> (EQ). </a:t>
            </a:r>
            <a:r>
              <a:rPr lang="en-MY" dirty="0" err="1" smtClean="0"/>
              <a:t>Apakah</a:t>
            </a:r>
            <a:r>
              <a:rPr lang="en-MY" dirty="0" smtClean="0"/>
              <a:t> pula yang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faham</a:t>
            </a:r>
            <a:r>
              <a:rPr lang="en-MY" dirty="0" smtClean="0"/>
              <a:t> </a:t>
            </a:r>
            <a:r>
              <a:rPr lang="en-MY" dirty="0" err="1" smtClean="0"/>
              <a:t>tentang</a:t>
            </a:r>
            <a:r>
              <a:rPr lang="en-MY" dirty="0" smtClean="0"/>
              <a:t> (SQ)?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53120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en-MY" dirty="0"/>
              <a:t>TEORI KECERDASAN EMOSI </a:t>
            </a:r>
            <a:r>
              <a:rPr lang="en-MY" dirty="0" smtClean="0"/>
              <a:t>GOLEMAN (1996)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551709"/>
            <a:ext cx="9732818" cy="4625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err="1" smtClean="0"/>
              <a:t>Implikasi</a:t>
            </a:r>
            <a:r>
              <a:rPr lang="en-MY" b="1" dirty="0" smtClean="0"/>
              <a:t> </a:t>
            </a:r>
            <a:r>
              <a:rPr lang="en-MY" b="1" dirty="0" err="1" smtClean="0"/>
              <a:t>Teori</a:t>
            </a:r>
            <a:r>
              <a:rPr lang="en-MY" b="1" dirty="0" smtClean="0"/>
              <a:t> Kecerdasan </a:t>
            </a:r>
            <a:r>
              <a:rPr lang="en-MY" b="1" dirty="0" err="1" smtClean="0"/>
              <a:t>Emosi</a:t>
            </a:r>
            <a:endParaRPr lang="en-MY" b="1" dirty="0" smtClean="0"/>
          </a:p>
          <a:p>
            <a:r>
              <a:rPr lang="en-MY" dirty="0" err="1" smtClean="0"/>
              <a:t>Seseorang</a:t>
            </a:r>
            <a:r>
              <a:rPr lang="en-MY" dirty="0" smtClean="0"/>
              <a:t> yang </a:t>
            </a:r>
            <a:r>
              <a:rPr lang="en-MY" dirty="0" err="1" smtClean="0"/>
              <a:t>berjaya</a:t>
            </a:r>
            <a:r>
              <a:rPr lang="en-MY" dirty="0" smtClean="0"/>
              <a:t> </a:t>
            </a:r>
            <a:r>
              <a:rPr lang="en-MY" dirty="0" err="1" smtClean="0"/>
              <a:t>mempunyai</a:t>
            </a:r>
            <a:r>
              <a:rPr lang="en-MY" dirty="0" smtClean="0"/>
              <a:t> </a:t>
            </a:r>
            <a:r>
              <a:rPr lang="en-MY" dirty="0" err="1" smtClean="0"/>
              <a:t>keupayaan</a:t>
            </a:r>
            <a:r>
              <a:rPr lang="en-MY" dirty="0" smtClean="0"/>
              <a:t> </a:t>
            </a:r>
            <a:r>
              <a:rPr lang="en-MY" dirty="0" err="1" smtClean="0"/>
              <a:t>menguruskan</a:t>
            </a:r>
            <a:r>
              <a:rPr lang="en-MY" dirty="0" smtClean="0"/>
              <a:t> </a:t>
            </a:r>
            <a:r>
              <a:rPr lang="en-MY" dirty="0" err="1" smtClean="0"/>
              <a:t>emosinya</a:t>
            </a:r>
            <a:r>
              <a:rPr lang="en-MY" dirty="0" smtClean="0"/>
              <a:t>.</a:t>
            </a:r>
          </a:p>
          <a:p>
            <a:r>
              <a:rPr lang="en-MY" dirty="0" smtClean="0"/>
              <a:t>Kecerdasan </a:t>
            </a:r>
            <a:r>
              <a:rPr lang="en-MY" dirty="0" err="1" smtClean="0"/>
              <a:t>emosi</a:t>
            </a:r>
            <a:r>
              <a:rPr lang="en-MY" dirty="0" smtClean="0"/>
              <a:t> </a:t>
            </a:r>
            <a:r>
              <a:rPr lang="en-MY" dirty="0" err="1" smtClean="0"/>
              <a:t>sebenarnya</a:t>
            </a:r>
            <a:r>
              <a:rPr lang="en-MY" dirty="0" smtClean="0"/>
              <a:t> </a:t>
            </a:r>
            <a:r>
              <a:rPr lang="en-MY" dirty="0" err="1" smtClean="0"/>
              <a:t>ialah</a:t>
            </a:r>
            <a:r>
              <a:rPr lang="en-MY" dirty="0" smtClean="0"/>
              <a:t> </a:t>
            </a:r>
            <a:r>
              <a:rPr lang="en-MY" dirty="0" err="1" smtClean="0"/>
              <a:t>keupayaan</a:t>
            </a:r>
            <a:r>
              <a:rPr lang="en-MY" dirty="0" smtClean="0"/>
              <a:t> </a:t>
            </a:r>
            <a:r>
              <a:rPr lang="en-MY" dirty="0" err="1" smtClean="0"/>
              <a:t>mengenalpasti</a:t>
            </a:r>
            <a:r>
              <a:rPr lang="en-MY" dirty="0" smtClean="0"/>
              <a:t> </a:t>
            </a:r>
            <a:r>
              <a:rPr lang="en-MY" dirty="0" err="1" smtClean="0"/>
              <a:t>perasaan</a:t>
            </a:r>
            <a:r>
              <a:rPr lang="en-MY" dirty="0" smtClean="0"/>
              <a:t> </a:t>
            </a:r>
            <a:r>
              <a:rPr lang="en-MY" dirty="0" err="1" smtClean="0"/>
              <a:t>kita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perasaan</a:t>
            </a:r>
            <a:r>
              <a:rPr lang="en-MY" dirty="0" smtClean="0"/>
              <a:t> orang lain.</a:t>
            </a:r>
          </a:p>
          <a:p>
            <a:r>
              <a:rPr lang="en-MY" dirty="0" smtClean="0"/>
              <a:t>Murid-murid juga </a:t>
            </a:r>
            <a:r>
              <a:rPr lang="en-MY" dirty="0" err="1" smtClean="0"/>
              <a:t>mempunyai</a:t>
            </a:r>
            <a:r>
              <a:rPr lang="en-MY" dirty="0" smtClean="0"/>
              <a:t> </a:t>
            </a:r>
            <a:r>
              <a:rPr lang="en-MY" dirty="0" err="1" smtClean="0"/>
              <a:t>tahap</a:t>
            </a:r>
            <a:r>
              <a:rPr lang="en-MY" dirty="0" smtClean="0"/>
              <a:t> kecerdasan </a:t>
            </a:r>
            <a:r>
              <a:rPr lang="en-MY" dirty="0" err="1" smtClean="0"/>
              <a:t>emosi</a:t>
            </a:r>
            <a:r>
              <a:rPr lang="en-MY" dirty="0" smtClean="0"/>
              <a:t> yang </a:t>
            </a:r>
            <a:r>
              <a:rPr lang="en-MY" dirty="0" err="1" smtClean="0"/>
              <a:t>berbeza-beza</a:t>
            </a:r>
            <a:r>
              <a:rPr lang="en-MY" dirty="0"/>
              <a:t> </a:t>
            </a:r>
            <a:r>
              <a:rPr lang="en-MY" dirty="0" smtClean="0"/>
              <a:t>yang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dikenalpasti</a:t>
            </a:r>
            <a:r>
              <a:rPr lang="en-MY" dirty="0" smtClean="0"/>
              <a:t> </a:t>
            </a:r>
            <a:r>
              <a:rPr lang="en-MY" dirty="0" err="1" smtClean="0"/>
              <a:t>oleh</a:t>
            </a:r>
            <a:r>
              <a:rPr lang="en-MY" dirty="0" smtClean="0"/>
              <a:t> guru.</a:t>
            </a:r>
          </a:p>
          <a:p>
            <a:r>
              <a:rPr lang="en-MY" dirty="0" smtClean="0"/>
              <a:t>Guru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sentiasa</a:t>
            </a:r>
            <a:r>
              <a:rPr lang="en-MY" dirty="0" smtClean="0"/>
              <a:t> </a:t>
            </a:r>
            <a:r>
              <a:rPr lang="en-MY" dirty="0" err="1" smtClean="0"/>
              <a:t>membimbing</a:t>
            </a:r>
            <a:r>
              <a:rPr lang="en-MY" dirty="0" smtClean="0"/>
              <a:t> murid-murid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meningkatkan</a:t>
            </a:r>
            <a:r>
              <a:rPr lang="en-MY" dirty="0" smtClean="0"/>
              <a:t> kecerdasan </a:t>
            </a:r>
            <a:r>
              <a:rPr lang="en-MY" dirty="0" err="1" smtClean="0"/>
              <a:t>mereka</a:t>
            </a:r>
            <a:r>
              <a:rPr lang="en-MY" dirty="0" smtClean="0"/>
              <a:t> </a:t>
            </a:r>
            <a:r>
              <a:rPr lang="en-MY" dirty="0" err="1" smtClean="0"/>
              <a:t>bukan</a:t>
            </a:r>
            <a:r>
              <a:rPr lang="en-MY" dirty="0" smtClean="0"/>
              <a:t> </a:t>
            </a:r>
            <a:r>
              <a:rPr lang="en-MY" dirty="0" err="1" smtClean="0"/>
              <a:t>sahaja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aspek</a:t>
            </a:r>
            <a:r>
              <a:rPr lang="en-MY" dirty="0" smtClean="0"/>
              <a:t> </a:t>
            </a:r>
            <a:r>
              <a:rPr lang="en-MY" dirty="0" err="1" smtClean="0"/>
              <a:t>intelek</a:t>
            </a:r>
            <a:r>
              <a:rPr lang="en-MY" dirty="0" smtClean="0"/>
              <a:t> </a:t>
            </a:r>
            <a:r>
              <a:rPr lang="en-MY" dirty="0" err="1" smtClean="0"/>
              <a:t>tetapi</a:t>
            </a:r>
            <a:r>
              <a:rPr lang="en-MY" dirty="0" smtClean="0"/>
              <a:t> juga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aspek</a:t>
            </a:r>
            <a:r>
              <a:rPr lang="en-MY" dirty="0" smtClean="0"/>
              <a:t> </a:t>
            </a:r>
            <a:r>
              <a:rPr lang="en-MY" dirty="0" err="1" smtClean="0"/>
              <a:t>emosi</a:t>
            </a:r>
            <a:r>
              <a:rPr lang="en-MY" dirty="0"/>
              <a:t>.</a:t>
            </a:r>
            <a:endParaRPr lang="en-MY" dirty="0" smtClean="0"/>
          </a:p>
          <a:p>
            <a:endParaRPr lang="en-MY" dirty="0" smtClean="0"/>
          </a:p>
        </p:txBody>
      </p:sp>
      <p:pic>
        <p:nvPicPr>
          <p:cNvPr id="4098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bert j. stern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1" y="-6134100"/>
            <a:ext cx="2782161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33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/>
          <a:lstStyle/>
          <a:p>
            <a:r>
              <a:rPr lang="en-MY" dirty="0" err="1" smtClean="0"/>
              <a:t>Aktiviti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254" y="1825625"/>
            <a:ext cx="9663545" cy="4351338"/>
          </a:xfrm>
        </p:spPr>
        <p:txBody>
          <a:bodyPr/>
          <a:lstStyle/>
          <a:p>
            <a:pPr marL="0" indent="0">
              <a:buNone/>
            </a:pPr>
            <a:r>
              <a:rPr lang="en-MY" dirty="0" err="1" smtClean="0"/>
              <a:t>Bincang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kumpulan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bentangkan</a:t>
            </a:r>
            <a:r>
              <a:rPr lang="en-MY" dirty="0" smtClean="0"/>
              <a:t>. </a:t>
            </a:r>
          </a:p>
          <a:p>
            <a:pPr marL="0" indent="0">
              <a:buNone/>
            </a:pPr>
            <a:r>
              <a:rPr lang="en-MY" dirty="0" err="1" smtClean="0"/>
              <a:t>Sebagai</a:t>
            </a:r>
            <a:r>
              <a:rPr lang="en-MY" dirty="0" smtClean="0"/>
              <a:t> </a:t>
            </a:r>
            <a:r>
              <a:rPr lang="en-MY" dirty="0" err="1" smtClean="0"/>
              <a:t>seorang</a:t>
            </a:r>
            <a:r>
              <a:rPr lang="en-MY" dirty="0" smtClean="0"/>
              <a:t> guru </a:t>
            </a:r>
            <a:r>
              <a:rPr lang="en-MY" dirty="0" err="1" smtClean="0"/>
              <a:t>cuba</a:t>
            </a:r>
            <a:r>
              <a:rPr lang="en-MY" dirty="0" smtClean="0"/>
              <a:t> </a:t>
            </a:r>
            <a:r>
              <a:rPr lang="en-MY" dirty="0" err="1" smtClean="0"/>
              <a:t>fikirkan</a:t>
            </a:r>
            <a:r>
              <a:rPr lang="en-MY" dirty="0" smtClean="0"/>
              <a:t> </a:t>
            </a:r>
            <a:r>
              <a:rPr lang="en-MY" dirty="0" err="1" smtClean="0"/>
              <a:t>apakah</a:t>
            </a:r>
            <a:r>
              <a:rPr lang="en-MY" dirty="0" smtClean="0"/>
              <a:t> yang </a:t>
            </a:r>
            <a:r>
              <a:rPr lang="en-MY" dirty="0" err="1" smtClean="0"/>
              <a:t>dimaksudkan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perbezaan</a:t>
            </a:r>
            <a:r>
              <a:rPr lang="en-MY" dirty="0" smtClean="0"/>
              <a:t> murid yang </a:t>
            </a:r>
            <a:r>
              <a:rPr lang="en-MY" dirty="0" err="1" smtClean="0"/>
              <a:t>berkeperluan</a:t>
            </a:r>
            <a:r>
              <a:rPr lang="en-MY" dirty="0" smtClean="0"/>
              <a:t> </a:t>
            </a:r>
            <a:r>
              <a:rPr lang="en-MY" dirty="0" err="1" smtClean="0"/>
              <a:t>khas</a:t>
            </a:r>
            <a:r>
              <a:rPr lang="en-MY" dirty="0" smtClean="0"/>
              <a:t>. </a:t>
            </a:r>
            <a:r>
              <a:rPr lang="en-MY" dirty="0" err="1" smtClean="0"/>
              <a:t>Sejauhmana</a:t>
            </a:r>
            <a:r>
              <a:rPr lang="en-MY" dirty="0" smtClean="0"/>
              <a:t> </a:t>
            </a:r>
            <a:r>
              <a:rPr lang="en-MY" dirty="0" err="1" smtClean="0"/>
              <a:t>sistem</a:t>
            </a:r>
            <a:r>
              <a:rPr lang="en-MY" dirty="0" smtClean="0"/>
              <a:t> </a:t>
            </a:r>
            <a:r>
              <a:rPr lang="en-MY" dirty="0" err="1" smtClean="0"/>
              <a:t>pendidikan</a:t>
            </a:r>
            <a:r>
              <a:rPr lang="en-MY" dirty="0" smtClean="0"/>
              <a:t> di </a:t>
            </a:r>
            <a:r>
              <a:rPr lang="en-MY" dirty="0" err="1" smtClean="0"/>
              <a:t>negara</a:t>
            </a:r>
            <a:r>
              <a:rPr lang="en-MY" dirty="0" smtClean="0"/>
              <a:t> </a:t>
            </a:r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 smtClean="0"/>
              <a:t>mengambil</a:t>
            </a:r>
            <a:r>
              <a:rPr lang="en-MY" dirty="0" smtClean="0"/>
              <a:t> </a:t>
            </a:r>
            <a:r>
              <a:rPr lang="en-MY" dirty="0" err="1" smtClean="0"/>
              <a:t>berat</a:t>
            </a:r>
            <a:r>
              <a:rPr lang="en-MY" dirty="0" smtClean="0"/>
              <a:t> </a:t>
            </a:r>
            <a:r>
              <a:rPr lang="en-MY" dirty="0" err="1" smtClean="0"/>
              <a:t>tentang</a:t>
            </a:r>
            <a:r>
              <a:rPr lang="en-MY" dirty="0" smtClean="0"/>
              <a:t> </a:t>
            </a:r>
            <a:r>
              <a:rPr lang="en-MY" dirty="0" err="1" smtClean="0"/>
              <a:t>perbezaan</a:t>
            </a:r>
            <a:r>
              <a:rPr lang="en-MY" dirty="0" smtClean="0"/>
              <a:t> </a:t>
            </a:r>
            <a:r>
              <a:rPr lang="en-MY" dirty="0" err="1" smtClean="0"/>
              <a:t>tersebut</a:t>
            </a:r>
            <a:r>
              <a:rPr lang="en-MY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57133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/>
          <a:lstStyle/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dirty="0" err="1" smtClean="0"/>
              <a:t>Sekian</a:t>
            </a:r>
            <a:endParaRPr lang="en-MY" dirty="0" smtClean="0"/>
          </a:p>
          <a:p>
            <a:pPr marL="0" indent="0" algn="ctr">
              <a:buNone/>
            </a:pPr>
            <a:r>
              <a:rPr lang="en-MY" dirty="0" smtClean="0"/>
              <a:t>TERIMA KASIH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67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/>
          <a:lstStyle/>
          <a:p>
            <a:r>
              <a:rPr lang="en-MY" dirty="0" err="1" smtClean="0"/>
              <a:t>Rujukan</a:t>
            </a:r>
            <a:r>
              <a:rPr lang="en-MY" dirty="0" smtClean="0"/>
              <a:t>: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 lnSpcReduction="10000"/>
          </a:bodyPr>
          <a:lstStyle/>
          <a:p>
            <a:pPr marL="720725" indent="-720725">
              <a:buNone/>
            </a:pPr>
            <a:r>
              <a:rPr lang="en-MY" dirty="0" smtClean="0"/>
              <a:t>Ewell, P.T. (1997), Organizing for Learning: A point of entry. Draft. </a:t>
            </a:r>
            <a:r>
              <a:rPr lang="en-MY" dirty="0" err="1" smtClean="0"/>
              <a:t>Dipetik</a:t>
            </a:r>
            <a:r>
              <a:rPr lang="en-MY" dirty="0" smtClean="0"/>
              <a:t> </a:t>
            </a:r>
            <a:r>
              <a:rPr lang="en-MY" dirty="0" err="1" smtClean="0"/>
              <a:t>dari</a:t>
            </a:r>
            <a:r>
              <a:rPr lang="en-MY" dirty="0" smtClean="0"/>
              <a:t> http://www.intime.uni.edu/model/learning/learn_summary.html</a:t>
            </a:r>
          </a:p>
          <a:p>
            <a:pPr marL="720725" indent="-720725">
              <a:buNone/>
            </a:pPr>
            <a:r>
              <a:rPr lang="en-MY" dirty="0" smtClean="0"/>
              <a:t>Gagne, R. (1985), Conditions of Learning. New York: Holt, Rinehart and Winston</a:t>
            </a:r>
            <a:endParaRPr lang="en-MY" dirty="0"/>
          </a:p>
          <a:p>
            <a:pPr marL="720725" indent="-720725">
              <a:buNone/>
            </a:pPr>
            <a:r>
              <a:rPr lang="en-MY" dirty="0" err="1" smtClean="0"/>
              <a:t>Noriati</a:t>
            </a:r>
            <a:r>
              <a:rPr lang="en-MY" dirty="0" smtClean="0"/>
              <a:t> A. Rashid, Boon, P.Y </a:t>
            </a:r>
            <a:r>
              <a:rPr lang="en-MY" dirty="0" err="1" smtClean="0"/>
              <a:t>dan</a:t>
            </a:r>
            <a:r>
              <a:rPr lang="en-MY" dirty="0" smtClean="0"/>
              <a:t> Sharifah </a:t>
            </a:r>
            <a:r>
              <a:rPr lang="en-MY" dirty="0" err="1" smtClean="0"/>
              <a:t>Fakhriah</a:t>
            </a:r>
            <a:r>
              <a:rPr lang="en-MY" dirty="0" smtClean="0"/>
              <a:t> Syed Ahmad (2015), </a:t>
            </a:r>
            <a:r>
              <a:rPr lang="en-MY" i="1" dirty="0" smtClean="0"/>
              <a:t>Murid </a:t>
            </a:r>
            <a:r>
              <a:rPr lang="en-MY" i="1" dirty="0" err="1" smtClean="0"/>
              <a:t>dan</a:t>
            </a:r>
            <a:r>
              <a:rPr lang="en-MY" i="1" dirty="0" smtClean="0"/>
              <a:t> </a:t>
            </a:r>
            <a:r>
              <a:rPr lang="en-MY" i="1" dirty="0" err="1" smtClean="0"/>
              <a:t>Alam</a:t>
            </a:r>
            <a:r>
              <a:rPr lang="en-MY" i="1" dirty="0" smtClean="0"/>
              <a:t> </a:t>
            </a:r>
            <a:r>
              <a:rPr lang="en-MY" i="1" dirty="0" err="1" smtClean="0"/>
              <a:t>Belajar</a:t>
            </a:r>
            <a:r>
              <a:rPr lang="en-MY" i="1" dirty="0" smtClean="0"/>
              <a:t> (</a:t>
            </a:r>
            <a:r>
              <a:rPr lang="en-MY" i="1" dirty="0" err="1" smtClean="0"/>
              <a:t>Edisi</a:t>
            </a:r>
            <a:r>
              <a:rPr lang="en-MY" i="1" dirty="0" smtClean="0"/>
              <a:t> </a:t>
            </a:r>
            <a:r>
              <a:rPr lang="en-MY" i="1" dirty="0" err="1" smtClean="0"/>
              <a:t>Kedua</a:t>
            </a:r>
            <a:r>
              <a:rPr lang="en-MY" i="1" dirty="0" smtClean="0"/>
              <a:t>).</a:t>
            </a:r>
            <a:r>
              <a:rPr lang="en-MY" dirty="0" smtClean="0"/>
              <a:t>Selangor </a:t>
            </a:r>
            <a:r>
              <a:rPr lang="en-MY" dirty="0" err="1" smtClean="0"/>
              <a:t>Darul</a:t>
            </a:r>
            <a:r>
              <a:rPr lang="en-MY" dirty="0" smtClean="0"/>
              <a:t> Ehsan: Oxford </a:t>
            </a:r>
            <a:r>
              <a:rPr lang="en-MY" dirty="0" err="1" smtClean="0"/>
              <a:t>Fajar</a:t>
            </a:r>
            <a:r>
              <a:rPr lang="en-MY" dirty="0" smtClean="0"/>
              <a:t> </a:t>
            </a:r>
            <a:r>
              <a:rPr lang="en-MY" dirty="0" err="1" smtClean="0"/>
              <a:t>Sdn</a:t>
            </a:r>
            <a:r>
              <a:rPr lang="en-MY" dirty="0" smtClean="0"/>
              <a:t>. Bhd</a:t>
            </a:r>
            <a:r>
              <a:rPr lang="en-MY" dirty="0" smtClean="0"/>
              <a:t>.</a:t>
            </a:r>
          </a:p>
          <a:p>
            <a:pPr marL="720725" indent="-720725">
              <a:buNone/>
            </a:pPr>
            <a:r>
              <a:rPr lang="en-MY" dirty="0" err="1"/>
              <a:t>Noriati</a:t>
            </a:r>
            <a:r>
              <a:rPr lang="en-MY" dirty="0"/>
              <a:t> A. Rashid, Boon, P.Y </a:t>
            </a:r>
            <a:r>
              <a:rPr lang="en-MY" dirty="0" err="1"/>
              <a:t>dan</a:t>
            </a:r>
            <a:r>
              <a:rPr lang="en-MY" dirty="0"/>
              <a:t> Sharifah </a:t>
            </a:r>
            <a:r>
              <a:rPr lang="en-MY" dirty="0" err="1"/>
              <a:t>Fakhriah</a:t>
            </a:r>
            <a:r>
              <a:rPr lang="en-MY" dirty="0"/>
              <a:t> Syed Ahmad (2015), </a:t>
            </a:r>
            <a:r>
              <a:rPr lang="en-MY" i="1" dirty="0" smtClean="0"/>
              <a:t>Murid </a:t>
            </a:r>
            <a:r>
              <a:rPr lang="en-MY" i="1" dirty="0" err="1" smtClean="0"/>
              <a:t>dan</a:t>
            </a:r>
            <a:r>
              <a:rPr lang="en-MY" i="1" dirty="0" smtClean="0"/>
              <a:t> </a:t>
            </a:r>
            <a:r>
              <a:rPr lang="en-MY" i="1" smtClean="0"/>
              <a:t>Pembelajaran.</a:t>
            </a:r>
            <a:r>
              <a:rPr lang="en-MY" smtClean="0"/>
              <a:t>Selangor</a:t>
            </a:r>
            <a:r>
              <a:rPr lang="en-MY" dirty="0" smtClean="0"/>
              <a:t> </a:t>
            </a:r>
            <a:r>
              <a:rPr lang="en-MY" dirty="0" err="1"/>
              <a:t>Darul</a:t>
            </a:r>
            <a:r>
              <a:rPr lang="en-MY" dirty="0"/>
              <a:t> Ehsan: Oxford </a:t>
            </a:r>
            <a:r>
              <a:rPr lang="en-MY" dirty="0" err="1"/>
              <a:t>Fajar</a:t>
            </a:r>
            <a:r>
              <a:rPr lang="en-MY" dirty="0"/>
              <a:t> </a:t>
            </a:r>
            <a:r>
              <a:rPr lang="en-MY" dirty="0" err="1"/>
              <a:t>Sdn</a:t>
            </a:r>
            <a:r>
              <a:rPr lang="en-MY" dirty="0"/>
              <a:t>. Bhd.</a:t>
            </a:r>
          </a:p>
          <a:p>
            <a:pPr marL="720725" indent="-720725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667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/>
          <a:lstStyle/>
          <a:p>
            <a:r>
              <a:rPr lang="en-MY" dirty="0" err="1" smtClean="0"/>
              <a:t>Penghargaan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s-MY" dirty="0"/>
              <a:t>Abd Rashid bin </a:t>
            </a:r>
            <a:r>
              <a:rPr lang="ms-MY" dirty="0" smtClean="0"/>
              <a:t>Ismail</a:t>
            </a:r>
            <a:r>
              <a:rPr lang="en-MY" dirty="0"/>
              <a:t> </a:t>
            </a:r>
            <a:r>
              <a:rPr lang="en-MY" dirty="0" smtClean="0"/>
              <a:t>- </a:t>
            </a:r>
            <a:r>
              <a:rPr lang="ms-MY" dirty="0" smtClean="0"/>
              <a:t>Jabatan </a:t>
            </a:r>
            <a:r>
              <a:rPr lang="ms-MY" dirty="0"/>
              <a:t>Ilmu </a:t>
            </a:r>
            <a:r>
              <a:rPr lang="ms-MY" dirty="0" smtClean="0"/>
              <a:t>Pendidikan</a:t>
            </a:r>
            <a:r>
              <a:rPr lang="en-MY" dirty="0"/>
              <a:t> </a:t>
            </a:r>
            <a:r>
              <a:rPr lang="ms-MY" dirty="0" smtClean="0"/>
              <a:t>IPG </a:t>
            </a:r>
            <a:r>
              <a:rPr lang="ms-MY" dirty="0"/>
              <a:t>Kampus Tuanku </a:t>
            </a:r>
            <a:r>
              <a:rPr lang="ms-MY" dirty="0" smtClean="0"/>
              <a:t>Bainun</a:t>
            </a:r>
          </a:p>
          <a:p>
            <a:pPr marL="0" indent="0">
              <a:buNone/>
            </a:pPr>
            <a:endParaRPr lang="ms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9900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 smtClean="0"/>
              <a:t>Aspek 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Jenis-jenis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perbezaan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endParaRPr lang="en-MY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94494"/>
              </p:ext>
            </p:extLst>
          </p:nvPr>
        </p:nvGraphicFramePr>
        <p:xfrm>
          <a:off x="2103395" y="2293452"/>
          <a:ext cx="9130552" cy="443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276"/>
                <a:gridCol w="3092823"/>
                <a:gridCol w="2138082"/>
                <a:gridCol w="1982371"/>
              </a:tblGrid>
              <a:tr h="591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Emosi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Minat</a:t>
                      </a:r>
                      <a:r>
                        <a:rPr lang="en-US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88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jantina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rupa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tinggi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Kema-hiran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berfikir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mengira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menaakul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berimaginasi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gembira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sedih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tenang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MY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lukis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nyanyi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sukan</a:t>
                      </a:r>
                      <a:endParaRPr lang="en-MY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8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%"/>
          <p:cNvSpPr>
            <a:spLocks noChangeArrowheads="1"/>
          </p:cNvSpPr>
          <p:nvPr/>
        </p:nvSpPr>
        <p:spPr bwMode="auto">
          <a:xfrm rot="402160">
            <a:off x="4053075" y="1944875"/>
            <a:ext cx="6254750" cy="2360612"/>
          </a:xfrm>
          <a:prstGeom prst="irregularSeal2">
            <a:avLst/>
          </a:prstGeom>
          <a:pattFill prst="pct50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MY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99212" y="2613212"/>
            <a:ext cx="43640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CIRI-CIRI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PERBEZAAN INDIVIDU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kumimoji="0" lang="en-US" altLang="en-US" sz="2400">
              <a:solidFill>
                <a:srgbClr val="FF00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8226" y="409761"/>
            <a:ext cx="1828800" cy="3386138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EMOSI</a:t>
            </a:r>
            <a:endParaRPr kumimoji="0" lang="en-US" altLang="en-US" sz="20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0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Gembira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Duka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Benci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Marah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Pendiam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Takut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Yakin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Pemalu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Nakal</a:t>
            </a:r>
            <a:endParaRPr kumimoji="0" lang="en-US" altLang="en-US" sz="20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85412" y="4137212"/>
            <a:ext cx="1832553" cy="233910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SOSIAL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0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Pergaulan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Interaksi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Kerjasama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Ketegasan</a:t>
            </a:r>
            <a:endParaRPr kumimoji="0" lang="en-US" altLang="en-US" sz="20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Kemesraan</a:t>
            </a:r>
            <a:endParaRPr kumimoji="0" lang="en-US" altLang="en-US" sz="20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67279" y="4013387"/>
            <a:ext cx="2209800" cy="24511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KOGNITIF</a:t>
            </a:r>
            <a:endParaRPr kumimoji="0" lang="en-US" altLang="en-US" sz="18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8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Pengalaman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Kebolehan</a:t>
            </a: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Mentaakul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Bertindak</a:t>
            </a: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Cepat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Berbahasa</a:t>
            </a:r>
            <a:endParaRPr kumimoji="0"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263250" y="403516"/>
            <a:ext cx="2149475" cy="196977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FIZIKAL</a:t>
            </a:r>
            <a:endParaRPr kumimoji="0" lang="en-US" altLang="en-US" sz="18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Jantina</a:t>
            </a: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Paras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Rupa</a:t>
            </a: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Saiz</a:t>
            </a: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Badan</a:t>
            </a:r>
            <a:endParaRPr kumimoji="0" lang="en-US" altLang="en-US" sz="1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Kemahiran</a:t>
            </a: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Motor</a:t>
            </a:r>
            <a:endParaRPr kumimoji="0" lang="en-US" altLang="en-US" sz="18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05131" y="503203"/>
            <a:ext cx="1806575" cy="15351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</a:pPr>
            <a:r>
              <a:rPr kumimoji="0" lang="en-US" altLang="en-US" sz="18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Petah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Kuat</a:t>
            </a:r>
            <a:endParaRPr kumimoji="0" lang="en-US" altLang="en-US" sz="1800" b="1" dirty="0" smtClean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Tx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X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Pegang</a:t>
            </a:r>
            <a:endParaRPr kumimoji="0" lang="en-US" altLang="en-US" sz="1800" b="1" dirty="0" smtClean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Pensel</a:t>
            </a:r>
            <a:endParaRPr kumimoji="0" lang="en-US" altLang="en-US" sz="1800" b="1" dirty="0" smtClean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Tx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X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Melukis</a:t>
            </a:r>
            <a:endParaRPr kumimoji="0" lang="en-US" altLang="en-US" sz="180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70612" y="5585012"/>
            <a:ext cx="160020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Kesediaan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b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Belajar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endParaRPr kumimoji="0" lang="en-US" altLang="en-US" sz="180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70812" y="4061012"/>
            <a:ext cx="2362200" cy="14668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Pasif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Ketinggalan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Pencapaian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b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Baik</a:t>
            </a:r>
            <a:endParaRPr kumimoji="0" lang="en-US" altLang="en-US" sz="1800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52080" y="355566"/>
            <a:ext cx="1844675" cy="156966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Jejas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Pencapaian</a:t>
            </a:r>
            <a:r>
              <a:rPr kumimoji="0"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Berjaya/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Masalah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Tingkah</a:t>
            </a:r>
            <a:r>
              <a:rPr kumimoji="0"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Laku</a:t>
            </a:r>
            <a:endParaRPr kumimoji="0"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765817">
            <a:off x="5051612" y="2308412"/>
            <a:ext cx="628650" cy="463550"/>
          </a:xfrm>
          <a:prstGeom prst="leftArrow">
            <a:avLst>
              <a:gd name="adj1" fmla="val 50000"/>
              <a:gd name="adj2" fmla="val 33904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MY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13051769">
            <a:off x="9242612" y="3527612"/>
            <a:ext cx="635000" cy="536575"/>
          </a:xfrm>
          <a:prstGeom prst="leftArrow">
            <a:avLst>
              <a:gd name="adj1" fmla="val 50000"/>
              <a:gd name="adj2" fmla="val 2958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MY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19682228">
            <a:off x="4670612" y="3908612"/>
            <a:ext cx="665163" cy="415925"/>
          </a:xfrm>
          <a:prstGeom prst="leftArrow">
            <a:avLst>
              <a:gd name="adj1" fmla="val 50000"/>
              <a:gd name="adj2" fmla="val 39981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MY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rot="4152619">
            <a:off x="9206099" y="2573525"/>
            <a:ext cx="460375" cy="539750"/>
          </a:xfrm>
          <a:prstGeom prst="upArrow">
            <a:avLst>
              <a:gd name="adj1" fmla="val 52463"/>
              <a:gd name="adj2" fmla="val 358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MY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4" y="365125"/>
            <a:ext cx="9370255" cy="746223"/>
          </a:xfrm>
        </p:spPr>
        <p:txBody>
          <a:bodyPr>
            <a:normAutofit/>
          </a:bodyPr>
          <a:lstStyle/>
          <a:p>
            <a:r>
              <a:rPr lang="ms-MY" b="1" dirty="0" smtClean="0"/>
              <a:t>Perbezaan Individu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544" y="1308295"/>
            <a:ext cx="9370255" cy="48686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AR" altLang="zh-CN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s-AR" altLang="zh-CN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s-AR" altLang="zh-CN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s-AR" altLang="zh-CN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zh-CN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Perbezaan</a:t>
            </a:r>
            <a:r>
              <a:rPr lang="es-AR" altLang="zh-CN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zh-CN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endParaRPr lang="es-AR" altLang="zh-CN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MY" dirty="0"/>
          </a:p>
        </p:txBody>
      </p:sp>
      <p:cxnSp>
        <p:nvCxnSpPr>
          <p:cNvPr id="4" name="Line 14"/>
          <p:cNvCxnSpPr>
            <a:cxnSpLocks noChangeShapeType="1"/>
          </p:cNvCxnSpPr>
          <p:nvPr/>
        </p:nvCxnSpPr>
        <p:spPr bwMode="auto">
          <a:xfrm flipH="1">
            <a:off x="3297555" y="8543290"/>
            <a:ext cx="9144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15"/>
          <p:cNvCxnSpPr>
            <a:cxnSpLocks noChangeShapeType="1"/>
          </p:cNvCxnSpPr>
          <p:nvPr/>
        </p:nvCxnSpPr>
        <p:spPr bwMode="auto">
          <a:xfrm>
            <a:off x="4211955" y="8543290"/>
            <a:ext cx="9144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4"/>
          <p:cNvCxnSpPr>
            <a:cxnSpLocks noChangeShapeType="1"/>
          </p:cNvCxnSpPr>
          <p:nvPr/>
        </p:nvCxnSpPr>
        <p:spPr bwMode="auto">
          <a:xfrm flipH="1">
            <a:off x="3449955" y="8695690"/>
            <a:ext cx="9144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15"/>
          <p:cNvCxnSpPr>
            <a:cxnSpLocks noChangeShapeType="1"/>
          </p:cNvCxnSpPr>
          <p:nvPr/>
        </p:nvCxnSpPr>
        <p:spPr bwMode="auto">
          <a:xfrm>
            <a:off x="4364355" y="8695690"/>
            <a:ext cx="9144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743984" y="4833674"/>
            <a:ext cx="2326341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4400" dirty="0" smtClean="0"/>
              <a:t>Baka</a:t>
            </a:r>
            <a:endParaRPr lang="en-MY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7372" y="4672309"/>
            <a:ext cx="3470798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4400" dirty="0" err="1"/>
              <a:t>Persekitaran</a:t>
            </a:r>
            <a:endParaRPr lang="en-MY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71000" y="2100252"/>
            <a:ext cx="4554799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sz="4400" dirty="0" err="1"/>
              <a:t>Faktor</a:t>
            </a:r>
            <a:r>
              <a:rPr lang="en-MY" sz="4400" dirty="0"/>
              <a:t> </a:t>
            </a:r>
            <a:r>
              <a:rPr lang="en-MY" sz="4400" dirty="0" err="1"/>
              <a:t>Perbezaan</a:t>
            </a:r>
            <a:r>
              <a:rPr lang="en-MY" sz="4400" dirty="0"/>
              <a:t> </a:t>
            </a:r>
            <a:r>
              <a:rPr lang="en-MY" sz="4400" dirty="0" err="1"/>
              <a:t>Individu</a:t>
            </a:r>
            <a:endParaRPr lang="en-MY" sz="4400" dirty="0"/>
          </a:p>
        </p:txBody>
      </p:sp>
      <p:cxnSp>
        <p:nvCxnSpPr>
          <p:cNvPr id="17" name="Straight Arrow Connector 16"/>
          <p:cNvCxnSpPr>
            <a:stCxn id="15" idx="2"/>
            <a:endCxn id="13" idx="0"/>
          </p:cNvCxnSpPr>
          <p:nvPr/>
        </p:nvCxnSpPr>
        <p:spPr>
          <a:xfrm flipH="1">
            <a:off x="3907155" y="3546802"/>
            <a:ext cx="2341245" cy="128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14" idx="0"/>
          </p:cNvCxnSpPr>
          <p:nvPr/>
        </p:nvCxnSpPr>
        <p:spPr>
          <a:xfrm>
            <a:off x="6248400" y="3546802"/>
            <a:ext cx="2704371" cy="1125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36368</TotalTime>
  <Words>2497</Words>
  <Application>Microsoft Office PowerPoint</Application>
  <PresentationFormat>Widescreen</PresentationFormat>
  <Paragraphs>453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宋体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EDUP3033 MURID DAN PEMBELAJARAN</vt:lpstr>
      <vt:lpstr>Hasil Pembelajaran</vt:lpstr>
      <vt:lpstr>Apa yang anda dapat perhatikan?</vt:lpstr>
      <vt:lpstr>Perbezaan Individu</vt:lpstr>
      <vt:lpstr>Perbezaan Individu</vt:lpstr>
      <vt:lpstr>Perbezaan Individu</vt:lpstr>
      <vt:lpstr>Aspek Perbezaan Individu</vt:lpstr>
      <vt:lpstr>PowerPoint Presentation</vt:lpstr>
      <vt:lpstr>Perbezaan Individu</vt:lpstr>
      <vt:lpstr>Faktor Perbezaan Individu</vt:lpstr>
      <vt:lpstr>Faktor Perbezaan Individu</vt:lpstr>
      <vt:lpstr>Faktor Perbezaan Individu</vt:lpstr>
      <vt:lpstr>Faktor Perbezaan Individu</vt:lpstr>
      <vt:lpstr>Implikasi Perbezaan Individu</vt:lpstr>
      <vt:lpstr>Implikasi Perbezaan Individu</vt:lpstr>
      <vt:lpstr>Implikasi Perbezaan Individu</vt:lpstr>
      <vt:lpstr>Implikasi Perbezaan Individu</vt:lpstr>
      <vt:lpstr>PowerPoint Presentation</vt:lpstr>
      <vt:lpstr>TEORI KECERDASAN (STERNBERG 1984)</vt:lpstr>
      <vt:lpstr>TEORI KECERDASAN (STERNBERG 1984)</vt:lpstr>
      <vt:lpstr>TEORI KECERDASAN (STERNBERG 1984)</vt:lpstr>
      <vt:lpstr>TEORI KECERDASAN (STERNBERG 1984)</vt:lpstr>
      <vt:lpstr>TEORI KECERDASAN (STERNBERG 1984)</vt:lpstr>
      <vt:lpstr>TEORI KECERDASAN (STERNBERG 1984)</vt:lpstr>
      <vt:lpstr>TEORI KECERDASAN (STERNBERG 1984)</vt:lpstr>
      <vt:lpstr>TEORI KECERDASAN (STERNBERG 1984)</vt:lpstr>
      <vt:lpstr>TEORI KECERDASAN PELBAGAI </vt:lpstr>
      <vt:lpstr>TEORI KECERDASAN PELBAGAI </vt:lpstr>
      <vt:lpstr>TEORI KECERDASAN PELBAGAI (1983) </vt:lpstr>
      <vt:lpstr>TEORI KECERDASAN PELBAGAI </vt:lpstr>
      <vt:lpstr>TEORI KECERDASAN PELBAGAI (1983) </vt:lpstr>
      <vt:lpstr>TEORI KECERDASAN PELBAGAI </vt:lpstr>
      <vt:lpstr>TEORI KECERDASAN PELBAGAI </vt:lpstr>
      <vt:lpstr>TEORI KECERDASAN PELBAGAI </vt:lpstr>
      <vt:lpstr>TEORI KECERDASAN PELBAGAI </vt:lpstr>
      <vt:lpstr>TEORI KECERDASAN PELBAGAI </vt:lpstr>
      <vt:lpstr>TEORI KECERDASAN PELBAGAI </vt:lpstr>
      <vt:lpstr>TEORI KECERDASAN PELBAGAI </vt:lpstr>
      <vt:lpstr>TEORI KECERDASAN PELBAGAI </vt:lpstr>
      <vt:lpstr>TEORI KECERDASAN PELBAGAI </vt:lpstr>
      <vt:lpstr>TEORI KECERDASAN PELBAGAI </vt:lpstr>
      <vt:lpstr>KECERDASAN PELBAGAI </vt:lpstr>
      <vt:lpstr>KECERDASAN PELBAGAI </vt:lpstr>
      <vt:lpstr>APLIKASI KECERDASAN PELBAGAI </vt:lpstr>
      <vt:lpstr>APLIKASI KECERDASAN PELBAGAI </vt:lpstr>
      <vt:lpstr>APLIKASI KECERDASAN PELBAGAI </vt:lpstr>
      <vt:lpstr>APLIKASI KECERDASAN PELBAGAI </vt:lpstr>
      <vt:lpstr>APLIKASI KECERDASAN PELBAGAI </vt:lpstr>
      <vt:lpstr>APLIKASI KECERDASAN PELBAGAI </vt:lpstr>
      <vt:lpstr>APLIKASI KECERDASAN PELBAGAI </vt:lpstr>
      <vt:lpstr>APLIKASI KECERDASAN PELBAGAI </vt:lpstr>
      <vt:lpstr>TEORI KECERDASAN EMOSI GOLEMAN (1996)</vt:lpstr>
      <vt:lpstr>TEORI KECERDASAN EMOSI GOLEMAN (1996)</vt:lpstr>
      <vt:lpstr>TEORI KECERDASAN EMOSI GOLEMAN (1996)</vt:lpstr>
      <vt:lpstr>TEORI KECERDASAN EMOSI GOLEMAN (1996)</vt:lpstr>
      <vt:lpstr>TEORI KECERDASAN EMOSI GOLEMAN (1996)</vt:lpstr>
      <vt:lpstr>TEORI KECERDASAN EMOSI GOLEMAN (1996)</vt:lpstr>
      <vt:lpstr>TEORI KECERDASAN EMOSI GOLEMAN (1996)</vt:lpstr>
      <vt:lpstr>TEORI KECERDASAN EMOSI GOLEMAN (1996)</vt:lpstr>
      <vt:lpstr>TEORI KECERDASAN EMOSI GOLEMAN (1996)</vt:lpstr>
      <vt:lpstr>PowerPoint Presentation</vt:lpstr>
      <vt:lpstr>PowerPoint Presentation</vt:lpstr>
      <vt:lpstr>TEORI KECERDASAN EMOSI GOLEMAN (1996)</vt:lpstr>
      <vt:lpstr>Aktiviti</vt:lpstr>
      <vt:lpstr>PowerPoint Presentation</vt:lpstr>
      <vt:lpstr>Rujukan:</vt:lpstr>
      <vt:lpstr>Penghargaan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EDUP3033 MURID DAN PEMBELAJARAN</dc:title>
  <dc:creator>HpUser;_</dc:creator>
  <cp:lastModifiedBy>HpUser</cp:lastModifiedBy>
  <cp:revision>143</cp:revision>
  <dcterms:created xsi:type="dcterms:W3CDTF">2016-12-14T08:41:57Z</dcterms:created>
  <dcterms:modified xsi:type="dcterms:W3CDTF">2017-02-06T02:15:01Z</dcterms:modified>
</cp:coreProperties>
</file>